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4" r:id="rId4"/>
    <p:sldId id="272" r:id="rId5"/>
    <p:sldId id="273" r:id="rId6"/>
    <p:sldId id="274" r:id="rId7"/>
    <p:sldId id="275" r:id="rId8"/>
    <p:sldId id="260" r:id="rId9"/>
    <p:sldId id="259" r:id="rId10"/>
    <p:sldId id="261" r:id="rId11"/>
    <p:sldId id="262" r:id="rId12"/>
    <p:sldId id="263" r:id="rId13"/>
    <p:sldId id="266" r:id="rId14"/>
    <p:sldId id="267" r:id="rId15"/>
    <p:sldId id="270" r:id="rId16"/>
    <p:sldId id="271" r:id="rId17"/>
    <p:sldId id="265" r:id="rId18"/>
    <p:sldId id="268"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857" autoAdjust="0"/>
  </p:normalViewPr>
  <p:slideViewPr>
    <p:cSldViewPr snapToGrid="0">
      <p:cViewPr varScale="1">
        <p:scale>
          <a:sx n="54" d="100"/>
          <a:sy n="54" d="100"/>
        </p:scale>
        <p:origin x="11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E19F1C-331B-4321-BD4C-D7A4F1C6D59E}" type="datetimeFigureOut">
              <a:rPr lang="en-US" smtClean="0"/>
              <a:t>6/9/2021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0FA29C-2EEB-4A11-966A-DB4BBF7C3BD4}" type="slidenum">
              <a:rPr lang="en-US" smtClean="0"/>
              <a:t>‹#›</a:t>
            </a:fld>
            <a:endParaRPr lang="en-US"/>
          </a:p>
        </p:txBody>
      </p:sp>
    </p:spTree>
    <p:extLst>
      <p:ext uri="{BB962C8B-B14F-4D97-AF65-F5344CB8AC3E}">
        <p14:creationId xmlns:p14="http://schemas.microsoft.com/office/powerpoint/2010/main" val="1203020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raimundiart.com/pieta"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youtube.com/watch?v=V7eWKWQWh-A"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https://www.ucf.edu/news/exodus-pilgrimage-performance-honors-puerto-rican-traditions-ucf-celebrates</a:t>
            </a:r>
          </a:p>
          <a:p>
            <a:r>
              <a:rPr lang="en-US" dirty="0"/>
              <a:t> </a:t>
            </a:r>
          </a:p>
        </p:txBody>
      </p:sp>
      <p:sp>
        <p:nvSpPr>
          <p:cNvPr id="4" name="Slide Number Placeholder 3"/>
          <p:cNvSpPr>
            <a:spLocks noGrp="1"/>
          </p:cNvSpPr>
          <p:nvPr>
            <p:ph type="sldNum" sz="quarter" idx="5"/>
          </p:nvPr>
        </p:nvSpPr>
        <p:spPr/>
        <p:txBody>
          <a:bodyPr/>
          <a:lstStyle/>
          <a:p>
            <a:fld id="{BB0FA29C-2EEB-4A11-966A-DB4BBF7C3BD4}" type="slidenum">
              <a:rPr lang="en-US" smtClean="0"/>
              <a:t>1</a:t>
            </a:fld>
            <a:endParaRPr lang="en-US"/>
          </a:p>
        </p:txBody>
      </p:sp>
    </p:spTree>
    <p:extLst>
      <p:ext uri="{BB962C8B-B14F-4D97-AF65-F5344CB8AC3E}">
        <p14:creationId xmlns:p14="http://schemas.microsoft.com/office/powerpoint/2010/main" val="3772239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F1F1F"/>
                </a:solidFill>
                <a:effectLst/>
                <a:latin typeface="europa"/>
              </a:rPr>
              <a:t>From https://www.raimundiart.com/exodus-pilgrimage:</a:t>
            </a:r>
          </a:p>
          <a:p>
            <a:endParaRPr lang="en-US" dirty="0"/>
          </a:p>
        </p:txBody>
      </p:sp>
      <p:sp>
        <p:nvSpPr>
          <p:cNvPr id="4" name="Slide Number Placeholder 3"/>
          <p:cNvSpPr>
            <a:spLocks noGrp="1"/>
          </p:cNvSpPr>
          <p:nvPr>
            <p:ph type="sldNum" sz="quarter" idx="5"/>
          </p:nvPr>
        </p:nvSpPr>
        <p:spPr/>
        <p:txBody>
          <a:bodyPr/>
          <a:lstStyle/>
          <a:p>
            <a:fld id="{BB0FA29C-2EEB-4A11-966A-DB4BBF7C3BD4}" type="slidenum">
              <a:rPr lang="en-US" smtClean="0"/>
              <a:t>10</a:t>
            </a:fld>
            <a:endParaRPr lang="en-US"/>
          </a:p>
        </p:txBody>
      </p:sp>
    </p:spTree>
    <p:extLst>
      <p:ext uri="{BB962C8B-B14F-4D97-AF65-F5344CB8AC3E}">
        <p14:creationId xmlns:p14="http://schemas.microsoft.com/office/powerpoint/2010/main" val="325073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europa"/>
              </a:rPr>
              <a:t>This variation culminated in a </a:t>
            </a:r>
            <a:r>
              <a:rPr lang="en-US" b="0" i="1" dirty="0" err="1">
                <a:solidFill>
                  <a:srgbClr val="000000"/>
                </a:solidFill>
                <a:effectLst/>
                <a:latin typeface="europa"/>
              </a:rPr>
              <a:t>bombazo</a:t>
            </a:r>
            <a:r>
              <a:rPr lang="en-US" b="0" i="0" dirty="0">
                <a:solidFill>
                  <a:srgbClr val="000000"/>
                </a:solidFill>
                <a:effectLst/>
                <a:latin typeface="europa"/>
              </a:rPr>
              <a:t>, Afro-Puerto Rican drumming and dancing, performed inside the Dr. Phillips Performing Art Center DeVos Ballroom in Orlando, Florida. Musicians, dancers, artists, and scholars greeted those that followed </a:t>
            </a:r>
            <a:r>
              <a:rPr lang="en-US" b="0" i="0" dirty="0" err="1">
                <a:solidFill>
                  <a:srgbClr val="000000"/>
                </a:solidFill>
                <a:effectLst/>
                <a:latin typeface="europa"/>
              </a:rPr>
              <a:t>Raimundi</a:t>
            </a:r>
            <a:r>
              <a:rPr lang="en-US" b="0" i="0" dirty="0">
                <a:solidFill>
                  <a:srgbClr val="000000"/>
                </a:solidFill>
                <a:effectLst/>
                <a:latin typeface="europa"/>
              </a:rPr>
              <a:t>-Ortiz in the street in the event.</a:t>
            </a:r>
          </a:p>
          <a:p>
            <a:endParaRPr lang="en-US" b="0" i="0" dirty="0">
              <a:solidFill>
                <a:srgbClr val="000000"/>
              </a:solidFill>
              <a:effectLst/>
              <a:latin typeface="europa"/>
            </a:endParaRPr>
          </a:p>
          <a:p>
            <a:r>
              <a:rPr lang="en-US" b="0" i="0" dirty="0" err="1">
                <a:solidFill>
                  <a:srgbClr val="000000"/>
                </a:solidFill>
                <a:effectLst/>
                <a:latin typeface="Gotham SSm A"/>
              </a:rPr>
              <a:t>Raimundi</a:t>
            </a:r>
            <a:r>
              <a:rPr lang="en-US" b="0" i="0" dirty="0">
                <a:solidFill>
                  <a:srgbClr val="000000"/>
                </a:solidFill>
                <a:effectLst/>
                <a:latin typeface="Gotham SSm A"/>
              </a:rPr>
              <a:t>-Ortiz danced along to an all-female </a:t>
            </a:r>
            <a:r>
              <a:rPr lang="en-US" b="0" i="0" dirty="0" err="1">
                <a:solidFill>
                  <a:srgbClr val="000000"/>
                </a:solidFill>
                <a:effectLst/>
                <a:latin typeface="Gotham SSm A"/>
              </a:rPr>
              <a:t>bomba</a:t>
            </a:r>
            <a:r>
              <a:rPr lang="en-US" b="0" i="0" dirty="0">
                <a:solidFill>
                  <a:srgbClr val="000000"/>
                </a:solidFill>
                <a:effectLst/>
                <a:latin typeface="Gotham SSm A"/>
              </a:rPr>
              <a:t> drumming circle, a departure from tradition that dictates only men are allowed to touch the instruments. She wanted to utilize </a:t>
            </a:r>
            <a:r>
              <a:rPr lang="en-US" b="0" i="0" dirty="0" err="1">
                <a:solidFill>
                  <a:srgbClr val="000000"/>
                </a:solidFill>
                <a:effectLst/>
                <a:latin typeface="Gotham SSm A"/>
              </a:rPr>
              <a:t>bomba</a:t>
            </a:r>
            <a:r>
              <a:rPr lang="en-US" b="0" i="0" dirty="0">
                <a:solidFill>
                  <a:srgbClr val="000000"/>
                </a:solidFill>
                <a:effectLst/>
                <a:latin typeface="Gotham SSm A"/>
              </a:rPr>
              <a:t>, which is a call-and-response music and dance style, because it relates to the theme of forced migration and is rooted in Afro-Puerto Rican culture since African slaves created the music style as a form of communication.</a:t>
            </a:r>
          </a:p>
        </p:txBody>
      </p:sp>
      <p:sp>
        <p:nvSpPr>
          <p:cNvPr id="4" name="Slide Number Placeholder 3"/>
          <p:cNvSpPr>
            <a:spLocks noGrp="1"/>
          </p:cNvSpPr>
          <p:nvPr>
            <p:ph type="sldNum" sz="quarter" idx="5"/>
          </p:nvPr>
        </p:nvSpPr>
        <p:spPr/>
        <p:txBody>
          <a:bodyPr/>
          <a:lstStyle/>
          <a:p>
            <a:fld id="{BB0FA29C-2EEB-4A11-966A-DB4BBF7C3BD4}" type="slidenum">
              <a:rPr lang="en-US" smtClean="0"/>
              <a:t>11</a:t>
            </a:fld>
            <a:endParaRPr lang="en-US"/>
          </a:p>
        </p:txBody>
      </p:sp>
    </p:spTree>
    <p:extLst>
      <p:ext uri="{BB962C8B-B14F-4D97-AF65-F5344CB8AC3E}">
        <p14:creationId xmlns:p14="http://schemas.microsoft.com/office/powerpoint/2010/main" val="1240933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5:12 min video that chronicles both the artist’s trip to Puerto Rico in December 2018 and the performance piece, </a:t>
            </a:r>
            <a:r>
              <a:rPr lang="en-US" sz="1200" b="0" i="1" dirty="0"/>
              <a:t>Exodus/Pilgrimage (</a:t>
            </a:r>
            <a:r>
              <a:rPr lang="en-US" sz="1200" b="0" i="1" dirty="0" err="1"/>
              <a:t>Éxodo</a:t>
            </a:r>
            <a:r>
              <a:rPr lang="en-US" sz="1200" b="0" i="1" dirty="0"/>
              <a:t>/</a:t>
            </a:r>
            <a:r>
              <a:rPr lang="en-US" sz="1200" b="0" i="1" dirty="0" err="1"/>
              <a:t>Peregrinaje</a:t>
            </a:r>
            <a:r>
              <a:rPr lang="en-US" sz="1200" b="0" i="1" dirty="0"/>
              <a:t>).</a:t>
            </a:r>
            <a:endParaRPr lang="en-US" b="0" dirty="0"/>
          </a:p>
          <a:p>
            <a:r>
              <a:rPr lang="en-US" dirty="0"/>
              <a:t>It can be accessed at either:</a:t>
            </a:r>
          </a:p>
          <a:p>
            <a:r>
              <a:rPr lang="en-US" dirty="0"/>
              <a:t>https://www.raimundiart.com/exodus-pilgrimage OR</a:t>
            </a:r>
          </a:p>
          <a:p>
            <a:r>
              <a:rPr lang="en-US" dirty="0"/>
              <a:t>https://www.youtube.com/watch?v=25cuxybVwVQ&amp;t=35s</a:t>
            </a:r>
          </a:p>
          <a:p>
            <a:endParaRPr lang="en-US" dirty="0"/>
          </a:p>
        </p:txBody>
      </p:sp>
      <p:sp>
        <p:nvSpPr>
          <p:cNvPr id="4" name="Slide Number Placeholder 3"/>
          <p:cNvSpPr>
            <a:spLocks noGrp="1"/>
          </p:cNvSpPr>
          <p:nvPr>
            <p:ph type="sldNum" sz="quarter" idx="5"/>
          </p:nvPr>
        </p:nvSpPr>
        <p:spPr/>
        <p:txBody>
          <a:bodyPr/>
          <a:lstStyle/>
          <a:p>
            <a:fld id="{BB0FA29C-2EEB-4A11-966A-DB4BBF7C3BD4}" type="slidenum">
              <a:rPr lang="en-US" smtClean="0"/>
              <a:t>12</a:t>
            </a:fld>
            <a:endParaRPr lang="en-US"/>
          </a:p>
        </p:txBody>
      </p:sp>
    </p:spTree>
    <p:extLst>
      <p:ext uri="{BB962C8B-B14F-4D97-AF65-F5344CB8AC3E}">
        <p14:creationId xmlns:p14="http://schemas.microsoft.com/office/powerpoint/2010/main" val="1628958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latin typeface="Roboto" panose="02000000000000000000" pitchFamily="2" charset="0"/>
              </a:rPr>
              <a:t>Ask:</a:t>
            </a:r>
          </a:p>
          <a:p>
            <a:r>
              <a:rPr lang="en-US" b="0" i="0" dirty="0">
                <a:solidFill>
                  <a:srgbClr val="4D5156"/>
                </a:solidFill>
                <a:effectLst/>
                <a:latin typeface="Roboto" panose="02000000000000000000" pitchFamily="2" charset="0"/>
              </a:rPr>
              <a:t>Have you ever seen this work?</a:t>
            </a:r>
          </a:p>
          <a:p>
            <a:r>
              <a:rPr lang="en-US" b="0" i="0" dirty="0">
                <a:solidFill>
                  <a:srgbClr val="4D5156"/>
                </a:solidFill>
                <a:effectLst/>
                <a:latin typeface="Roboto" panose="02000000000000000000" pitchFamily="2" charset="0"/>
              </a:rPr>
              <a:t>Who is it by?</a:t>
            </a:r>
          </a:p>
          <a:p>
            <a:r>
              <a:rPr lang="en-US" b="0" i="0" dirty="0">
                <a:solidFill>
                  <a:srgbClr val="4D5156"/>
                </a:solidFill>
                <a:effectLst/>
                <a:latin typeface="Roboto" panose="02000000000000000000" pitchFamily="2" charset="0"/>
              </a:rPr>
              <a:t>What is the content of the work?</a:t>
            </a:r>
          </a:p>
          <a:p>
            <a:r>
              <a:rPr lang="en-US" b="0" i="0" dirty="0">
                <a:solidFill>
                  <a:srgbClr val="4D5156"/>
                </a:solidFill>
                <a:effectLst/>
                <a:latin typeface="Roboto" panose="02000000000000000000" pitchFamily="2" charset="0"/>
              </a:rPr>
              <a:t>What emotions does the work convey?</a:t>
            </a:r>
          </a:p>
          <a:p>
            <a:endParaRPr lang="en-US" b="0" i="0" dirty="0">
              <a:solidFill>
                <a:srgbClr val="4D5156"/>
              </a:solidFill>
              <a:effectLst/>
              <a:latin typeface="Roboto" panose="02000000000000000000" pitchFamily="2" charset="0"/>
            </a:endParaRPr>
          </a:p>
          <a:p>
            <a:r>
              <a:rPr lang="en-US" b="0" i="0" dirty="0">
                <a:solidFill>
                  <a:srgbClr val="4D5156"/>
                </a:solidFill>
                <a:effectLst/>
                <a:latin typeface="Roboto" panose="02000000000000000000" pitchFamily="2" charset="0"/>
              </a:rPr>
              <a:t>Debrief:</a:t>
            </a:r>
          </a:p>
          <a:p>
            <a:r>
              <a:rPr lang="en-US" b="0" i="0" dirty="0">
                <a:solidFill>
                  <a:srgbClr val="4D5156"/>
                </a:solidFill>
                <a:effectLst/>
                <a:latin typeface="Roboto" panose="02000000000000000000" pitchFamily="2" charset="0"/>
              </a:rPr>
              <a:t>A </a:t>
            </a:r>
            <a:r>
              <a:rPr lang="en-US" b="0" i="1" dirty="0">
                <a:solidFill>
                  <a:srgbClr val="4D5156"/>
                </a:solidFill>
                <a:effectLst/>
                <a:latin typeface="Roboto" panose="02000000000000000000" pitchFamily="2" charset="0"/>
              </a:rPr>
              <a:t>pietà </a:t>
            </a:r>
            <a:r>
              <a:rPr lang="en-US" b="0" i="0" dirty="0">
                <a:solidFill>
                  <a:srgbClr val="4D5156"/>
                </a:solidFill>
                <a:effectLst/>
                <a:latin typeface="Roboto" panose="02000000000000000000" pitchFamily="2" charset="0"/>
              </a:rPr>
              <a:t>in Christianity is art (most typically a sculpture) depicting the Virgin Mary cradling the dead body of her son, Jesus, after his crucifixion. The most famous of these is Michelangelo Buonarroti’s work, sculpted 1498-1499 and now residing in St. Peter’s Basilica in Vatican City. </a:t>
            </a:r>
            <a:endParaRPr lang="en-US" dirty="0"/>
          </a:p>
        </p:txBody>
      </p:sp>
      <p:sp>
        <p:nvSpPr>
          <p:cNvPr id="4" name="Slide Number Placeholder 3"/>
          <p:cNvSpPr>
            <a:spLocks noGrp="1"/>
          </p:cNvSpPr>
          <p:nvPr>
            <p:ph type="sldNum" sz="quarter" idx="5"/>
          </p:nvPr>
        </p:nvSpPr>
        <p:spPr/>
        <p:txBody>
          <a:bodyPr/>
          <a:lstStyle/>
          <a:p>
            <a:fld id="{BB0FA29C-2EEB-4A11-966A-DB4BBF7C3BD4}" type="slidenum">
              <a:rPr lang="en-US" smtClean="0"/>
              <a:t>14</a:t>
            </a:fld>
            <a:endParaRPr lang="en-US"/>
          </a:p>
        </p:txBody>
      </p:sp>
    </p:spTree>
    <p:extLst>
      <p:ext uri="{BB962C8B-B14F-4D97-AF65-F5344CB8AC3E}">
        <p14:creationId xmlns:p14="http://schemas.microsoft.com/office/powerpoint/2010/main" val="1624498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Unicode MS"/>
                <a:cs typeface="Times New Roman" panose="02020603050405020304" pitchFamily="18" charset="0"/>
              </a:rPr>
              <a:t>Have students watch a brief (2:48min) interview with Wanda Raimundi-Ortiz regarding her work, </a:t>
            </a:r>
            <a:r>
              <a:rPr lang="en-US" sz="1800" i="1" dirty="0">
                <a:effectLst/>
                <a:latin typeface="Arial" panose="020B0604020202020204" pitchFamily="34" charset="0"/>
                <a:ea typeface="Arial Unicode MS"/>
                <a:cs typeface="Times New Roman" panose="02020603050405020304" pitchFamily="18" charset="0"/>
              </a:rPr>
              <a:t>Pietà</a:t>
            </a:r>
            <a:r>
              <a:rPr lang="en-US" sz="1800" dirty="0">
                <a:effectLst/>
                <a:latin typeface="Arial" panose="020B0604020202020204" pitchFamily="34" charset="0"/>
                <a:ea typeface="Arial Unicode MS"/>
                <a:cs typeface="Times New Roman" panose="02020603050405020304" pitchFamily="18" charset="0"/>
              </a:rPr>
              <a:t> (2017): </a:t>
            </a:r>
            <a:r>
              <a:rPr lang="en-US" sz="1800" u="sng" dirty="0">
                <a:solidFill>
                  <a:srgbClr val="0000FF"/>
                </a:solidFill>
                <a:effectLst/>
                <a:latin typeface="Arial" panose="020B0604020202020204" pitchFamily="34" charset="0"/>
                <a:ea typeface="Arial Unicode MS"/>
                <a:cs typeface="Times New Roman" panose="02020603050405020304" pitchFamily="18" charset="0"/>
                <a:hlinkClick r:id="rId3"/>
              </a:rPr>
              <a:t>https://www.raimundiart.com/pieta</a:t>
            </a:r>
            <a:r>
              <a:rPr lang="en-US" sz="1800" dirty="0">
                <a:effectLst/>
                <a:latin typeface="Arial" panose="020B0604020202020204" pitchFamily="34" charset="0"/>
                <a:ea typeface="Arial Unicode MS"/>
                <a:cs typeface="Times New Roman" panose="02020603050405020304" pitchFamily="18" charset="0"/>
              </a:rPr>
              <a:t> or </a:t>
            </a:r>
            <a:r>
              <a:rPr lang="en-US" sz="1800" u="sng" dirty="0">
                <a:solidFill>
                  <a:srgbClr val="0000FF"/>
                </a:solidFill>
                <a:effectLst/>
                <a:latin typeface="Arial" panose="020B0604020202020204" pitchFamily="34" charset="0"/>
                <a:ea typeface="Arial Unicode MS"/>
                <a:cs typeface="Times New Roman" panose="02020603050405020304" pitchFamily="18" charset="0"/>
                <a:hlinkClick r:id="rId4"/>
              </a:rPr>
              <a:t>https://www.youtube.com/watch?v=V7eWKWQWh-A</a:t>
            </a:r>
            <a:r>
              <a:rPr lang="en-US" sz="1800" dirty="0">
                <a:effectLst/>
                <a:latin typeface="Arial" panose="020B0604020202020204" pitchFamily="34" charset="0"/>
                <a:ea typeface="Arial Unicode MS"/>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Unicode MS"/>
                <a:cs typeface="Times New Roman" panose="02020603050405020304" pitchFamily="18" charset="0"/>
              </a:rPr>
              <a:t>Viewing guide: Ask them to consider the influences and concerns that served as foundations for her performance piece.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B0FA29C-2EEB-4A11-966A-DB4BBF7C3BD4}" type="slidenum">
              <a:rPr lang="en-US" smtClean="0"/>
              <a:t>15</a:t>
            </a:fld>
            <a:endParaRPr lang="en-US"/>
          </a:p>
        </p:txBody>
      </p:sp>
    </p:spTree>
    <p:extLst>
      <p:ext uri="{BB962C8B-B14F-4D97-AF65-F5344CB8AC3E}">
        <p14:creationId xmlns:p14="http://schemas.microsoft.com/office/powerpoint/2010/main" val="1625872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000000"/>
                </a:solidFill>
                <a:effectLst/>
                <a:latin typeface="Gotham SSm A"/>
              </a:rPr>
              <a:t>Raimundi</a:t>
            </a:r>
            <a:r>
              <a:rPr lang="en-US" b="0" i="0" dirty="0">
                <a:solidFill>
                  <a:srgbClr val="000000"/>
                </a:solidFill>
                <a:effectLst/>
                <a:latin typeface="Gotham SSm A"/>
              </a:rPr>
              <a:t>-Ortiz’s </a:t>
            </a:r>
            <a:r>
              <a:rPr lang="en-US" b="0" i="1" dirty="0">
                <a:solidFill>
                  <a:srgbClr val="000000"/>
                </a:solidFill>
                <a:effectLst/>
                <a:latin typeface="Gotham SSm A"/>
              </a:rPr>
              <a:t>Pieta </a:t>
            </a:r>
            <a:r>
              <a:rPr lang="en-US" b="0" i="0" dirty="0">
                <a:solidFill>
                  <a:srgbClr val="000000"/>
                </a:solidFill>
                <a:effectLst/>
                <a:latin typeface="Gotham SSm A"/>
              </a:rPr>
              <a:t>performance in 2017, during which she acted as Michelangelo’s Mary and held 33 members of marginalized communities.</a:t>
            </a:r>
          </a:p>
          <a:p>
            <a:endParaRPr lang="en-US" b="0" i="0" dirty="0">
              <a:solidFill>
                <a:srgbClr val="000000"/>
              </a:solidFill>
              <a:effectLst/>
              <a:latin typeface="Gotham SSm A"/>
            </a:endParaRPr>
          </a:p>
          <a:p>
            <a:r>
              <a:rPr lang="en-US" b="0" i="0" dirty="0">
                <a:solidFill>
                  <a:srgbClr val="000000"/>
                </a:solidFill>
                <a:effectLst/>
                <a:latin typeface="Georgia" panose="02040502050405020303" pitchFamily="18" charset="0"/>
              </a:rPr>
              <a:t>Michelangelo's </a:t>
            </a:r>
            <a:r>
              <a:rPr lang="en-US" b="0" i="1" dirty="0">
                <a:solidFill>
                  <a:srgbClr val="000000"/>
                </a:solidFill>
                <a:effectLst/>
                <a:latin typeface="Georgia" panose="02040502050405020303" pitchFamily="18" charset="0"/>
              </a:rPr>
              <a:t>Pietà</a:t>
            </a:r>
            <a:r>
              <a:rPr lang="en-US" b="0" i="0" dirty="0">
                <a:solidFill>
                  <a:srgbClr val="000000"/>
                </a:solidFill>
                <a:effectLst/>
                <a:latin typeface="Georgia" panose="02040502050405020303" pitchFamily="18" charset="0"/>
              </a:rPr>
              <a:t> served as a source of inspiration for </a:t>
            </a:r>
            <a:r>
              <a:rPr lang="en-US" b="0" i="0" dirty="0" err="1">
                <a:solidFill>
                  <a:srgbClr val="000000"/>
                </a:solidFill>
                <a:effectLst/>
                <a:latin typeface="Georgia" panose="02040502050405020303" pitchFamily="18" charset="0"/>
              </a:rPr>
              <a:t>Raimundi</a:t>
            </a:r>
            <a:r>
              <a:rPr lang="en-US" b="0" i="0" dirty="0">
                <a:solidFill>
                  <a:srgbClr val="000000"/>
                </a:solidFill>
                <a:effectLst/>
                <a:latin typeface="Georgia" panose="02040502050405020303" pitchFamily="18" charset="0"/>
              </a:rPr>
              <a:t>-Ortiz's performance. The artist re-enact Mary's gesture of mourning, cradling 33 individuals (people of color and members of the LGBTQ community, specifically) in her arms for three minutes and 33 seconds each, a reference to the age Jesus was when he died.  </a:t>
            </a:r>
            <a:endParaRPr lang="en-US" b="0" i="0" dirty="0">
              <a:solidFill>
                <a:srgbClr val="000000"/>
              </a:solidFill>
              <a:effectLst/>
              <a:latin typeface="Gotham SSm A"/>
            </a:endParaRPr>
          </a:p>
          <a:p>
            <a:endParaRPr lang="en-US" b="0" i="0" dirty="0">
              <a:solidFill>
                <a:srgbClr val="000000"/>
              </a:solidFill>
              <a:effectLst/>
              <a:latin typeface="Gotham SSm A"/>
            </a:endParaRPr>
          </a:p>
          <a:p>
            <a:r>
              <a:rPr lang="en-US" b="0" i="0" dirty="0" err="1">
                <a:solidFill>
                  <a:srgbClr val="000000"/>
                </a:solidFill>
                <a:effectLst/>
                <a:latin typeface="Georgia" panose="02040502050405020303" pitchFamily="18" charset="0"/>
              </a:rPr>
              <a:t>Raimundi</a:t>
            </a:r>
            <a:r>
              <a:rPr lang="en-US" b="0" i="0" dirty="0">
                <a:solidFill>
                  <a:srgbClr val="000000"/>
                </a:solidFill>
                <a:effectLst/>
                <a:latin typeface="Georgia" panose="02040502050405020303" pitchFamily="18" charset="0"/>
              </a:rPr>
              <a:t>-Ortiz worked with designer and fellow UCF professor Kristina Tollefson to create her costume, inspired by the carven robes draped around Michelangelo's Mary, in a "communion of mothers discussing and consoling.“</a:t>
            </a:r>
          </a:p>
          <a:p>
            <a:endParaRPr lang="en-US" b="0" i="0" dirty="0">
              <a:solidFill>
                <a:srgbClr val="000000"/>
              </a:solidFill>
              <a:effectLst/>
              <a:latin typeface="Georgia" panose="02040502050405020303" pitchFamily="18" charset="0"/>
            </a:endParaRPr>
          </a:p>
          <a:p>
            <a:r>
              <a:rPr lang="en-US" b="0" i="0" dirty="0">
                <a:solidFill>
                  <a:srgbClr val="000000"/>
                </a:solidFill>
                <a:effectLst/>
                <a:latin typeface="Georgia" panose="02040502050405020303" pitchFamily="18" charset="0"/>
              </a:rPr>
              <a:t>Source: https://www.raimundiart.com/pieta </a:t>
            </a:r>
            <a:endParaRPr lang="en-US" dirty="0"/>
          </a:p>
          <a:p>
            <a:endParaRPr lang="en-US" dirty="0"/>
          </a:p>
        </p:txBody>
      </p:sp>
      <p:sp>
        <p:nvSpPr>
          <p:cNvPr id="4" name="Slide Number Placeholder 3"/>
          <p:cNvSpPr>
            <a:spLocks noGrp="1"/>
          </p:cNvSpPr>
          <p:nvPr>
            <p:ph type="sldNum" sz="quarter" idx="5"/>
          </p:nvPr>
        </p:nvSpPr>
        <p:spPr/>
        <p:txBody>
          <a:bodyPr/>
          <a:lstStyle/>
          <a:p>
            <a:fld id="{BB0FA29C-2EEB-4A11-966A-DB4BBF7C3BD4}" type="slidenum">
              <a:rPr lang="en-US" smtClean="0"/>
              <a:t>16</a:t>
            </a:fld>
            <a:endParaRPr lang="en-US"/>
          </a:p>
        </p:txBody>
      </p:sp>
    </p:spTree>
    <p:extLst>
      <p:ext uri="{BB962C8B-B14F-4D97-AF65-F5344CB8AC3E}">
        <p14:creationId xmlns:p14="http://schemas.microsoft.com/office/powerpoint/2010/main" val="438622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Gotham SSm A"/>
              </a:rPr>
              <a:t>Raimundi-Ortiz’s </a:t>
            </a:r>
            <a:r>
              <a:rPr lang="en-US" b="0" i="1" dirty="0">
                <a:solidFill>
                  <a:srgbClr val="000000"/>
                </a:solidFill>
                <a:effectLst/>
                <a:latin typeface="Gotham SSm A"/>
              </a:rPr>
              <a:t>Pieta </a:t>
            </a:r>
            <a:r>
              <a:rPr lang="en-US" b="0" i="0" dirty="0">
                <a:solidFill>
                  <a:srgbClr val="000000"/>
                </a:solidFill>
                <a:effectLst/>
                <a:latin typeface="Gotham SSm A"/>
              </a:rPr>
              <a:t>performance in 2017, during which she acted as Michelangelo’s Mary and held 33 members of marginalized communities.</a:t>
            </a:r>
          </a:p>
          <a:p>
            <a:endParaRPr lang="en-US" b="0" i="0" dirty="0">
              <a:solidFill>
                <a:srgbClr val="000000"/>
              </a:solidFill>
              <a:effectLst/>
              <a:latin typeface="Gotham SSm A"/>
            </a:endParaRPr>
          </a:p>
          <a:p>
            <a:r>
              <a:rPr lang="en-US" b="0" i="0" dirty="0">
                <a:solidFill>
                  <a:srgbClr val="000000"/>
                </a:solidFill>
                <a:effectLst/>
                <a:latin typeface="Georgia" panose="02040502050405020303" pitchFamily="18" charset="0"/>
              </a:rPr>
              <a:t>Michelangelo's </a:t>
            </a:r>
            <a:r>
              <a:rPr lang="en-US" b="0" i="1" dirty="0">
                <a:solidFill>
                  <a:srgbClr val="000000"/>
                </a:solidFill>
                <a:effectLst/>
                <a:latin typeface="Georgia" panose="02040502050405020303" pitchFamily="18" charset="0"/>
              </a:rPr>
              <a:t>Pietà</a:t>
            </a:r>
            <a:r>
              <a:rPr lang="en-US" b="0" i="0" dirty="0">
                <a:solidFill>
                  <a:srgbClr val="000000"/>
                </a:solidFill>
                <a:effectLst/>
                <a:latin typeface="Georgia" panose="02040502050405020303" pitchFamily="18" charset="0"/>
              </a:rPr>
              <a:t> served as a source of inspiration for Raimundi-Ortiz's performance. The artist re-enact Mary's gesture of mourning, cradling 33 individuals (people of color and members of the LGBTQ community, specifically) in her arms for three minutes and 33 seconds each, a reference to the age Jesus was when he died.  </a:t>
            </a:r>
            <a:endParaRPr lang="en-US" b="0" i="0" dirty="0">
              <a:solidFill>
                <a:srgbClr val="000000"/>
              </a:solidFill>
              <a:effectLst/>
              <a:latin typeface="Gotham SSm A"/>
            </a:endParaRPr>
          </a:p>
          <a:p>
            <a:endParaRPr lang="en-US" b="0" i="0" dirty="0">
              <a:solidFill>
                <a:srgbClr val="000000"/>
              </a:solidFill>
              <a:effectLst/>
              <a:latin typeface="Gotham SSm A"/>
            </a:endParaRPr>
          </a:p>
          <a:p>
            <a:r>
              <a:rPr lang="en-US" b="0" i="0" dirty="0">
                <a:solidFill>
                  <a:srgbClr val="000000"/>
                </a:solidFill>
                <a:effectLst/>
                <a:latin typeface="Georgia" panose="02040502050405020303" pitchFamily="18" charset="0"/>
              </a:rPr>
              <a:t>Raimundi-Ortiz worked with designer and fellow UCF professor Kristina Tollefson to create her costume, inspired by the carven robes draped around Michelangelo's Mary, in a "communion of mothers discussing and consoling.“</a:t>
            </a:r>
          </a:p>
          <a:p>
            <a:endParaRPr lang="en-US" b="0" i="0" dirty="0">
              <a:solidFill>
                <a:srgbClr val="000000"/>
              </a:solidFill>
              <a:effectLst/>
              <a:latin typeface="Georgia" panose="02040502050405020303" pitchFamily="18" charset="0"/>
            </a:endParaRPr>
          </a:p>
          <a:p>
            <a:r>
              <a:rPr lang="en-US" b="0" i="0" dirty="0">
                <a:solidFill>
                  <a:srgbClr val="000000"/>
                </a:solidFill>
                <a:effectLst/>
                <a:latin typeface="Georgia" panose="02040502050405020303" pitchFamily="18" charset="0"/>
              </a:rPr>
              <a:t>Source: https://www.raimundiart.com/pieta </a:t>
            </a:r>
            <a:endParaRPr lang="en-US" dirty="0"/>
          </a:p>
        </p:txBody>
      </p:sp>
      <p:sp>
        <p:nvSpPr>
          <p:cNvPr id="4" name="Slide Number Placeholder 3"/>
          <p:cNvSpPr>
            <a:spLocks noGrp="1"/>
          </p:cNvSpPr>
          <p:nvPr>
            <p:ph type="sldNum" sz="quarter" idx="5"/>
          </p:nvPr>
        </p:nvSpPr>
        <p:spPr/>
        <p:txBody>
          <a:bodyPr/>
          <a:lstStyle/>
          <a:p>
            <a:fld id="{BB0FA29C-2EEB-4A11-966A-DB4BBF7C3BD4}" type="slidenum">
              <a:rPr lang="en-US" smtClean="0"/>
              <a:t>17</a:t>
            </a:fld>
            <a:endParaRPr lang="en-US"/>
          </a:p>
        </p:txBody>
      </p:sp>
    </p:spTree>
    <p:extLst>
      <p:ext uri="{BB962C8B-B14F-4D97-AF65-F5344CB8AC3E}">
        <p14:creationId xmlns:p14="http://schemas.microsoft.com/office/powerpoint/2010/main" val="1666921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Georgia" panose="02040502050405020303" pitchFamily="18" charset="0"/>
              </a:rPr>
              <a:t>For </a:t>
            </a:r>
            <a:r>
              <a:rPr lang="en-US" b="0" i="1" dirty="0">
                <a:solidFill>
                  <a:srgbClr val="000000"/>
                </a:solidFill>
                <a:effectLst/>
                <a:latin typeface="Georgia" panose="02040502050405020303" pitchFamily="18" charset="0"/>
              </a:rPr>
              <a:t>Pietà</a:t>
            </a:r>
            <a:r>
              <a:rPr lang="en-US" b="0" i="0" dirty="0">
                <a:solidFill>
                  <a:srgbClr val="000000"/>
                </a:solidFill>
                <a:effectLst/>
                <a:latin typeface="Georgia" panose="02040502050405020303" pitchFamily="18" charset="0"/>
              </a:rPr>
              <a:t>, the artist channels the Virgin Mary as an archetypal grieving mother, in response to our current cultural milieu. "I am afraid of what has been happening to brown folks," says Raimundi-Ortiz, "both young and old people of color who are brutalized, and their family members [who] are treated like they deserve what they got. There is a sense of collective mourning and fear that every person of color feels for their child. Every parent is terrified for their child.“</a:t>
            </a:r>
          </a:p>
          <a:p>
            <a:endParaRPr lang="en-US" b="0" i="0" dirty="0">
              <a:solidFill>
                <a:srgbClr val="000000"/>
              </a:solidFill>
              <a:effectLst/>
              <a:latin typeface="Georgia" panose="02040502050405020303" pitchFamily="18" charset="0"/>
            </a:endParaRPr>
          </a:p>
          <a:p>
            <a:r>
              <a:rPr lang="en-US" b="0" i="0" dirty="0">
                <a:solidFill>
                  <a:srgbClr val="000000"/>
                </a:solidFill>
                <a:effectLst/>
                <a:latin typeface="Georgia" panose="02040502050405020303" pitchFamily="18" charset="0"/>
              </a:rPr>
              <a:t>Source: https://www.raimundiart.com/pieta </a:t>
            </a:r>
            <a:endParaRPr lang="en-US" dirty="0"/>
          </a:p>
          <a:p>
            <a:endParaRPr lang="en-US" dirty="0"/>
          </a:p>
        </p:txBody>
      </p:sp>
      <p:sp>
        <p:nvSpPr>
          <p:cNvPr id="4" name="Slide Number Placeholder 3"/>
          <p:cNvSpPr>
            <a:spLocks noGrp="1"/>
          </p:cNvSpPr>
          <p:nvPr>
            <p:ph type="sldNum" sz="quarter" idx="5"/>
          </p:nvPr>
        </p:nvSpPr>
        <p:spPr/>
        <p:txBody>
          <a:bodyPr/>
          <a:lstStyle/>
          <a:p>
            <a:fld id="{BB0FA29C-2EEB-4A11-966A-DB4BBF7C3BD4}" type="slidenum">
              <a:rPr lang="en-US" smtClean="0"/>
              <a:t>18</a:t>
            </a:fld>
            <a:endParaRPr lang="en-US"/>
          </a:p>
        </p:txBody>
      </p:sp>
    </p:spTree>
    <p:extLst>
      <p:ext uri="{BB962C8B-B14F-4D97-AF65-F5344CB8AC3E}">
        <p14:creationId xmlns:p14="http://schemas.microsoft.com/office/powerpoint/2010/main" val="287903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mbria" panose="02040503050406030204" pitchFamily="18" charset="0"/>
              </a:rPr>
              <a:t>Closely view the image, making note of the person, what she is wearing, what it is made of, and think about where she might be going.</a:t>
            </a:r>
          </a:p>
          <a:p>
            <a:endParaRPr lang="en-US" sz="1800" b="0" i="0" u="none" strike="noStrike" baseline="0" dirty="0">
              <a:solidFill>
                <a:srgbClr val="000000"/>
              </a:solidFill>
              <a:latin typeface="Cambria" panose="02040503050406030204" pitchFamily="18" charset="0"/>
            </a:endParaRPr>
          </a:p>
          <a:p>
            <a:r>
              <a:rPr lang="en-US" sz="1800" b="0" i="1" u="none" strike="noStrike" baseline="0" dirty="0">
                <a:solidFill>
                  <a:srgbClr val="000000"/>
                </a:solidFill>
                <a:latin typeface="Cambria" panose="02040503050406030204" pitchFamily="18" charset="0"/>
              </a:rPr>
              <a:t>Hurricane Maria Dress </a:t>
            </a:r>
            <a:r>
              <a:rPr lang="en-US" sz="1800" b="0" i="0" u="none" strike="noStrike" baseline="0" dirty="0">
                <a:solidFill>
                  <a:srgbClr val="000000"/>
                </a:solidFill>
                <a:latin typeface="Cambria" panose="02040503050406030204" pitchFamily="18" charset="0"/>
              </a:rPr>
              <a:t>(provisional title), 2019 </a:t>
            </a:r>
          </a:p>
          <a:p>
            <a:r>
              <a:rPr lang="en-US" sz="1800" b="0" i="0" u="none" strike="noStrike" baseline="0" dirty="0">
                <a:solidFill>
                  <a:srgbClr val="000000"/>
                </a:solidFill>
                <a:latin typeface="Cambria" panose="02040503050406030204" pitchFamily="18" charset="0"/>
              </a:rPr>
              <a:t>Mixed media (Recovered FEMA tarps and debris from Puerto Rico, December, 2018) </a:t>
            </a:r>
          </a:p>
          <a:p>
            <a:r>
              <a:rPr lang="en-US" sz="1800" b="0" i="0" u="none" strike="noStrike" baseline="0" dirty="0">
                <a:solidFill>
                  <a:srgbClr val="000000"/>
                </a:solidFill>
                <a:latin typeface="Cambria" panose="02040503050406030204" pitchFamily="18" charset="0"/>
              </a:rPr>
              <a:t>6' length (</a:t>
            </a:r>
            <a:r>
              <a:rPr lang="en-US" sz="1800" b="0" i="0" u="none" strike="noStrike" baseline="0" dirty="0" err="1">
                <a:solidFill>
                  <a:srgbClr val="000000"/>
                </a:solidFill>
                <a:latin typeface="Cambria" panose="02040503050406030204" pitchFamily="18" charset="0"/>
              </a:rPr>
              <a:t>approx</a:t>
            </a:r>
            <a:r>
              <a:rPr lang="en-US" sz="1800" b="0" i="0" u="none" strike="noStrike" baseline="0" dirty="0">
                <a:solidFill>
                  <a:srgbClr val="000000"/>
                </a:solidFill>
                <a:latin typeface="Cambria" panose="02040503050406030204" pitchFamily="18" charset="0"/>
              </a:rPr>
              <a:t>), 45lbs (</a:t>
            </a:r>
            <a:r>
              <a:rPr lang="en-US" sz="1800" b="0" i="0" u="none" strike="noStrike" baseline="0" dirty="0" err="1">
                <a:solidFill>
                  <a:srgbClr val="000000"/>
                </a:solidFill>
                <a:latin typeface="Cambria" panose="02040503050406030204" pitchFamily="18" charset="0"/>
              </a:rPr>
              <a:t>approx</a:t>
            </a:r>
            <a:r>
              <a:rPr lang="en-US" sz="1800" b="0" i="0" u="none" strike="noStrike" baseline="0" dirty="0">
                <a:solidFill>
                  <a:srgbClr val="000000"/>
                </a:solidFill>
                <a:latin typeface="Cambria" panose="02040503050406030204" pitchFamily="18" charset="0"/>
              </a:rPr>
              <a:t>) </a:t>
            </a:r>
          </a:p>
          <a:p>
            <a:r>
              <a:rPr lang="en-US" sz="1800" b="0" i="0" u="none" strike="noStrike" baseline="0" dirty="0">
                <a:solidFill>
                  <a:srgbClr val="000000"/>
                </a:solidFill>
                <a:latin typeface="Cambria" panose="02040503050406030204" pitchFamily="18" charset="0"/>
              </a:rPr>
              <a:t>Designed by Kristina Tollefson in collaboration with Wanda </a:t>
            </a:r>
            <a:r>
              <a:rPr lang="en-US" sz="1800" b="0" i="0" u="none" strike="noStrike" baseline="0" dirty="0" err="1">
                <a:solidFill>
                  <a:srgbClr val="000000"/>
                </a:solidFill>
                <a:latin typeface="Cambria" panose="02040503050406030204" pitchFamily="18" charset="0"/>
              </a:rPr>
              <a:t>Raimundi</a:t>
            </a:r>
            <a:r>
              <a:rPr lang="en-US" sz="1800" b="0" i="0" u="none" strike="noStrike" baseline="0" dirty="0">
                <a:solidFill>
                  <a:srgbClr val="000000"/>
                </a:solidFill>
                <a:latin typeface="Cambria" panose="02040503050406030204" pitchFamily="18" charset="0"/>
              </a:rPr>
              <a:t>-Ortiz </a:t>
            </a:r>
          </a:p>
          <a:p>
            <a:r>
              <a:rPr lang="en-US" sz="1800" b="0" i="0" u="none" strike="noStrike" baseline="0" dirty="0">
                <a:solidFill>
                  <a:srgbClr val="000000"/>
                </a:solidFill>
                <a:latin typeface="Cambria" panose="02040503050406030204" pitchFamily="18" charset="0"/>
              </a:rPr>
              <a:t>Source: https://www.raimundiart.com/exodus-pilgrimage </a:t>
            </a:r>
            <a:endParaRPr lang="en-US" dirty="0"/>
          </a:p>
        </p:txBody>
      </p:sp>
      <p:sp>
        <p:nvSpPr>
          <p:cNvPr id="4" name="Slide Number Placeholder 3"/>
          <p:cNvSpPr>
            <a:spLocks noGrp="1"/>
          </p:cNvSpPr>
          <p:nvPr>
            <p:ph type="sldNum" sz="quarter" idx="5"/>
          </p:nvPr>
        </p:nvSpPr>
        <p:spPr/>
        <p:txBody>
          <a:bodyPr/>
          <a:lstStyle/>
          <a:p>
            <a:fld id="{BB0FA29C-2EEB-4A11-966A-DB4BBF7C3BD4}" type="slidenum">
              <a:rPr lang="en-US" smtClean="0"/>
              <a:t>2</a:t>
            </a:fld>
            <a:endParaRPr lang="en-US"/>
          </a:p>
        </p:txBody>
      </p:sp>
    </p:spTree>
    <p:extLst>
      <p:ext uri="{BB962C8B-B14F-4D97-AF65-F5344CB8AC3E}">
        <p14:creationId xmlns:p14="http://schemas.microsoft.com/office/powerpoint/2010/main" val="1985510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Gotham SSm A"/>
              </a:rPr>
              <a:t>Hurricane Maria devastated Puerto Rico, making landfall on September 20, 2017. </a:t>
            </a:r>
          </a:p>
          <a:p>
            <a:r>
              <a:rPr lang="en-US" b="0" i="0" dirty="0">
                <a:solidFill>
                  <a:srgbClr val="212121"/>
                </a:solidFill>
                <a:effectLst/>
                <a:latin typeface="Arial" panose="020B0604020202020204" pitchFamily="34" charset="0"/>
              </a:rPr>
              <a:t>The storm had already caused widespread destruction in Dominica as a Category 5 storm, and it alternated between Category 4 and 5 as it approached Puerto Rico. With a minimum pressure of 908 </a:t>
            </a:r>
            <a:r>
              <a:rPr lang="en-US" b="0" i="0" dirty="0" err="1">
                <a:solidFill>
                  <a:srgbClr val="212121"/>
                </a:solidFill>
                <a:effectLst/>
                <a:latin typeface="Arial" panose="020B0604020202020204" pitchFamily="34" charset="0"/>
              </a:rPr>
              <a:t>hPa</a:t>
            </a:r>
            <a:r>
              <a:rPr lang="en-US" b="0" i="0" dirty="0">
                <a:solidFill>
                  <a:srgbClr val="212121"/>
                </a:solidFill>
                <a:effectLst/>
                <a:latin typeface="Arial" panose="020B0604020202020204" pitchFamily="34" charset="0"/>
              </a:rPr>
              <a:t>, Maria was the tenth most intense Atlantic hurricane on record.</a:t>
            </a:r>
          </a:p>
          <a:p>
            <a:endParaRPr lang="en-US" b="0" i="0" dirty="0">
              <a:solidFill>
                <a:srgbClr val="212121"/>
              </a:solidFill>
              <a:effectLst/>
              <a:latin typeface="Arial" panose="020B0604020202020204" pitchFamily="34" charset="0"/>
            </a:endParaRPr>
          </a:p>
          <a:p>
            <a:r>
              <a:rPr lang="en-US" b="0" i="0" dirty="0">
                <a:solidFill>
                  <a:srgbClr val="212121"/>
                </a:solidFill>
                <a:effectLst/>
                <a:latin typeface="Arial" panose="020B0604020202020204" pitchFamily="34" charset="0"/>
              </a:rPr>
              <a:t>Source: climate.gov, NOAA, https://www.climate.gov/news-features/understanding-climate/hurricane-marias-devastation-puerto-rico </a:t>
            </a:r>
            <a:endParaRPr lang="en-US" dirty="0"/>
          </a:p>
        </p:txBody>
      </p:sp>
      <p:sp>
        <p:nvSpPr>
          <p:cNvPr id="4" name="Slide Number Placeholder 3"/>
          <p:cNvSpPr>
            <a:spLocks noGrp="1"/>
          </p:cNvSpPr>
          <p:nvPr>
            <p:ph type="sldNum" sz="quarter" idx="5"/>
          </p:nvPr>
        </p:nvSpPr>
        <p:spPr/>
        <p:txBody>
          <a:bodyPr/>
          <a:lstStyle/>
          <a:p>
            <a:fld id="{BB0FA29C-2EEB-4A11-966A-DB4BBF7C3BD4}" type="slidenum">
              <a:rPr lang="en-US" smtClean="0"/>
              <a:t>3</a:t>
            </a:fld>
            <a:endParaRPr lang="en-US"/>
          </a:p>
        </p:txBody>
      </p:sp>
    </p:spTree>
    <p:extLst>
      <p:ext uri="{BB962C8B-B14F-4D97-AF65-F5344CB8AC3E}">
        <p14:creationId xmlns:p14="http://schemas.microsoft.com/office/powerpoint/2010/main" val="1503885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New York Times, https://www.nytimes.com/2017/09/21/us/hurricane-maria-puerto-rico.html </a:t>
            </a:r>
          </a:p>
        </p:txBody>
      </p:sp>
      <p:sp>
        <p:nvSpPr>
          <p:cNvPr id="4" name="Slide Number Placeholder 3"/>
          <p:cNvSpPr>
            <a:spLocks noGrp="1"/>
          </p:cNvSpPr>
          <p:nvPr>
            <p:ph type="sldNum" sz="quarter" idx="5"/>
          </p:nvPr>
        </p:nvSpPr>
        <p:spPr/>
        <p:txBody>
          <a:bodyPr/>
          <a:lstStyle/>
          <a:p>
            <a:fld id="{BB0FA29C-2EEB-4A11-966A-DB4BBF7C3BD4}" type="slidenum">
              <a:rPr lang="en-US" smtClean="0"/>
              <a:t>4</a:t>
            </a:fld>
            <a:endParaRPr lang="en-US"/>
          </a:p>
        </p:txBody>
      </p:sp>
    </p:spTree>
    <p:extLst>
      <p:ext uri="{BB962C8B-B14F-4D97-AF65-F5344CB8AC3E}">
        <p14:creationId xmlns:p14="http://schemas.microsoft.com/office/powerpoint/2010/main" val="3124361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ArtNet</a:t>
            </a:r>
            <a:r>
              <a:rPr lang="en-US" dirty="0"/>
              <a:t> News, https://news.artnet.com/art-world/puerto-rico-museums-hurricane-maria-1094639</a:t>
            </a:r>
          </a:p>
          <a:p>
            <a:endParaRPr lang="en-US" dirty="0"/>
          </a:p>
        </p:txBody>
      </p:sp>
      <p:sp>
        <p:nvSpPr>
          <p:cNvPr id="4" name="Slide Number Placeholder 3"/>
          <p:cNvSpPr>
            <a:spLocks noGrp="1"/>
          </p:cNvSpPr>
          <p:nvPr>
            <p:ph type="sldNum" sz="quarter" idx="5"/>
          </p:nvPr>
        </p:nvSpPr>
        <p:spPr/>
        <p:txBody>
          <a:bodyPr/>
          <a:lstStyle/>
          <a:p>
            <a:fld id="{BB0FA29C-2EEB-4A11-966A-DB4BBF7C3BD4}" type="slidenum">
              <a:rPr lang="en-US" smtClean="0"/>
              <a:t>5</a:t>
            </a:fld>
            <a:endParaRPr lang="en-US"/>
          </a:p>
        </p:txBody>
      </p:sp>
    </p:spTree>
    <p:extLst>
      <p:ext uri="{BB962C8B-B14F-4D97-AF65-F5344CB8AC3E}">
        <p14:creationId xmlns:p14="http://schemas.microsoft.com/office/powerpoint/2010/main" val="2808643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The Nation, https://www.thenation.com/article/archive/the-2017-hurricanes-didnt-just-hit-puerto-rico-they-hit-the-caribbean/</a:t>
            </a:r>
          </a:p>
        </p:txBody>
      </p:sp>
      <p:sp>
        <p:nvSpPr>
          <p:cNvPr id="4" name="Slide Number Placeholder 3"/>
          <p:cNvSpPr>
            <a:spLocks noGrp="1"/>
          </p:cNvSpPr>
          <p:nvPr>
            <p:ph type="sldNum" sz="quarter" idx="5"/>
          </p:nvPr>
        </p:nvSpPr>
        <p:spPr/>
        <p:txBody>
          <a:bodyPr/>
          <a:lstStyle/>
          <a:p>
            <a:fld id="{BB0FA29C-2EEB-4A11-966A-DB4BBF7C3BD4}" type="slidenum">
              <a:rPr lang="en-US" smtClean="0"/>
              <a:t>6</a:t>
            </a:fld>
            <a:endParaRPr lang="en-US"/>
          </a:p>
        </p:txBody>
      </p:sp>
    </p:spTree>
    <p:extLst>
      <p:ext uri="{BB962C8B-B14F-4D97-AF65-F5344CB8AC3E}">
        <p14:creationId xmlns:p14="http://schemas.microsoft.com/office/powerpoint/2010/main" val="3364111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New York Times, https://www.nytimes.com/2017/09/24/us/puerto-rico-hurricane-maria-agriculture-.html</a:t>
            </a:r>
          </a:p>
        </p:txBody>
      </p:sp>
      <p:sp>
        <p:nvSpPr>
          <p:cNvPr id="4" name="Slide Number Placeholder 3"/>
          <p:cNvSpPr>
            <a:spLocks noGrp="1"/>
          </p:cNvSpPr>
          <p:nvPr>
            <p:ph type="sldNum" sz="quarter" idx="5"/>
          </p:nvPr>
        </p:nvSpPr>
        <p:spPr/>
        <p:txBody>
          <a:bodyPr/>
          <a:lstStyle/>
          <a:p>
            <a:fld id="{BB0FA29C-2EEB-4A11-966A-DB4BBF7C3BD4}" type="slidenum">
              <a:rPr lang="en-US" smtClean="0"/>
              <a:t>7</a:t>
            </a:fld>
            <a:endParaRPr lang="en-US"/>
          </a:p>
        </p:txBody>
      </p:sp>
    </p:spTree>
    <p:extLst>
      <p:ext uri="{BB962C8B-B14F-4D97-AF65-F5344CB8AC3E}">
        <p14:creationId xmlns:p14="http://schemas.microsoft.com/office/powerpoint/2010/main" val="291383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F1F1F"/>
                </a:solidFill>
                <a:effectLst/>
                <a:latin typeface="europa"/>
              </a:rPr>
              <a:t>From https://www.raimundiart.com/exodus-pilgrimage:</a:t>
            </a:r>
          </a:p>
          <a:p>
            <a:endParaRPr lang="en-US" b="0" i="0" dirty="0">
              <a:solidFill>
                <a:srgbClr val="1F1F1F"/>
              </a:solidFill>
              <a:effectLst/>
              <a:latin typeface="europa"/>
            </a:endParaRPr>
          </a:p>
          <a:p>
            <a:r>
              <a:rPr lang="en-US" b="0" i="1" dirty="0">
                <a:solidFill>
                  <a:srgbClr val="1F1F1F"/>
                </a:solidFill>
                <a:effectLst/>
                <a:latin typeface="europa"/>
              </a:rPr>
              <a:t>EXODUS | PILGRIMAGE </a:t>
            </a:r>
            <a:r>
              <a:rPr lang="en-US" b="0" i="0" dirty="0">
                <a:solidFill>
                  <a:srgbClr val="1F1F1F"/>
                </a:solidFill>
                <a:effectLst/>
                <a:latin typeface="europa"/>
              </a:rPr>
              <a:t>is a public performance addressing forced migration of thousands of Puerto Ricans to the United States with whatever they could salvage on their backs to Florida cities (such as Miami and Orlando) and the trauma to those left behind as a result of Hurricane Maria.</a:t>
            </a:r>
          </a:p>
          <a:p>
            <a:endParaRPr lang="en-US" b="0" i="0" dirty="0">
              <a:solidFill>
                <a:srgbClr val="1F1F1F"/>
              </a:solidFill>
              <a:effectLst/>
              <a:latin typeface="europa"/>
            </a:endParaRPr>
          </a:p>
          <a:p>
            <a:r>
              <a:rPr lang="en-US" sz="1200" b="0" i="1" u="none" strike="noStrike" baseline="0" dirty="0">
                <a:solidFill>
                  <a:srgbClr val="000000"/>
                </a:solidFill>
                <a:latin typeface="Cambria" panose="02040503050406030204" pitchFamily="18" charset="0"/>
              </a:rPr>
              <a:t>Hurricane Maria Dress</a:t>
            </a:r>
            <a:r>
              <a:rPr lang="en-US" sz="1200" b="0" i="0" u="none" strike="noStrike" baseline="0" dirty="0">
                <a:solidFill>
                  <a:srgbClr val="000000"/>
                </a:solidFill>
                <a:latin typeface="Cambria" panose="02040503050406030204" pitchFamily="18" charset="0"/>
              </a:rPr>
              <a:t>, 2019 </a:t>
            </a:r>
          </a:p>
          <a:p>
            <a:r>
              <a:rPr lang="en-US" sz="1200" b="0" i="0" u="none" strike="noStrike" baseline="0" dirty="0">
                <a:solidFill>
                  <a:srgbClr val="000000"/>
                </a:solidFill>
                <a:latin typeface="Cambria" panose="02040503050406030204" pitchFamily="18" charset="0"/>
              </a:rPr>
              <a:t>Mixed media (Recovered FEMA tarps and debris from Puerto Rico, December, 2018) </a:t>
            </a:r>
          </a:p>
          <a:p>
            <a:r>
              <a:rPr lang="en-US" sz="1200" b="0" i="0" u="none" strike="noStrike" baseline="0" dirty="0">
                <a:solidFill>
                  <a:srgbClr val="000000"/>
                </a:solidFill>
                <a:latin typeface="Cambria" panose="02040503050406030204" pitchFamily="18" charset="0"/>
              </a:rPr>
              <a:t>6' length (</a:t>
            </a:r>
            <a:r>
              <a:rPr lang="en-US" sz="1200" b="0" i="0" u="none" strike="noStrike" baseline="0" dirty="0" err="1">
                <a:solidFill>
                  <a:srgbClr val="000000"/>
                </a:solidFill>
                <a:latin typeface="Cambria" panose="02040503050406030204" pitchFamily="18" charset="0"/>
              </a:rPr>
              <a:t>approx</a:t>
            </a:r>
            <a:r>
              <a:rPr lang="en-US" sz="1200" b="0" i="0" u="none" strike="noStrike" baseline="0" dirty="0">
                <a:solidFill>
                  <a:srgbClr val="000000"/>
                </a:solidFill>
                <a:latin typeface="Cambria" panose="02040503050406030204" pitchFamily="18" charset="0"/>
              </a:rPr>
              <a:t>), 45lbs (</a:t>
            </a:r>
            <a:r>
              <a:rPr lang="en-US" sz="1200" b="0" i="0" u="none" strike="noStrike" baseline="0" dirty="0" err="1">
                <a:solidFill>
                  <a:srgbClr val="000000"/>
                </a:solidFill>
                <a:latin typeface="Cambria" panose="02040503050406030204" pitchFamily="18" charset="0"/>
              </a:rPr>
              <a:t>approx</a:t>
            </a:r>
            <a:r>
              <a:rPr lang="en-US" sz="1200" b="0" i="0" u="none" strike="noStrike" baseline="0" dirty="0">
                <a:solidFill>
                  <a:srgbClr val="000000"/>
                </a:solidFill>
                <a:latin typeface="Cambria" panose="02040503050406030204" pitchFamily="18" charset="0"/>
              </a:rPr>
              <a:t>) </a:t>
            </a:r>
          </a:p>
          <a:p>
            <a:r>
              <a:rPr lang="en-US" sz="1200" b="0" i="0" u="none" strike="noStrike" baseline="0" dirty="0">
                <a:solidFill>
                  <a:srgbClr val="000000"/>
                </a:solidFill>
                <a:latin typeface="Cambria" panose="02040503050406030204" pitchFamily="18" charset="0"/>
              </a:rPr>
              <a:t>Designed by Kristina Tollefson (teaches costume and makeup design in UCF’s Dept of Theatre) in collaboration with Wanda </a:t>
            </a:r>
            <a:r>
              <a:rPr lang="en-US" sz="1200" b="0" i="0" u="none" strike="noStrike" baseline="0" dirty="0" err="1">
                <a:solidFill>
                  <a:srgbClr val="000000"/>
                </a:solidFill>
                <a:latin typeface="Cambria" panose="02040503050406030204" pitchFamily="18" charset="0"/>
              </a:rPr>
              <a:t>Raimundi</a:t>
            </a:r>
            <a:r>
              <a:rPr lang="en-US" sz="1200" b="0" i="0" u="none" strike="noStrike" baseline="0" dirty="0">
                <a:solidFill>
                  <a:srgbClr val="000000"/>
                </a:solidFill>
                <a:latin typeface="Cambria" panose="02040503050406030204" pitchFamily="18" charset="0"/>
              </a:rPr>
              <a:t>-Ortiz </a:t>
            </a:r>
            <a:endParaRPr lang="en-US" b="0" i="0" dirty="0">
              <a:solidFill>
                <a:srgbClr val="1F1F1F"/>
              </a:solidFill>
              <a:effectLst/>
              <a:latin typeface="europa"/>
            </a:endParaRPr>
          </a:p>
          <a:p>
            <a:pPr algn="l"/>
            <a:endParaRPr lang="en-US" b="0" i="0" dirty="0">
              <a:solidFill>
                <a:srgbClr val="000000"/>
              </a:solidFill>
              <a:effectLst/>
              <a:latin typeface="europa"/>
            </a:endParaRPr>
          </a:p>
          <a:p>
            <a:pPr algn="l"/>
            <a:r>
              <a:rPr lang="en-US" b="0" i="0" dirty="0">
                <a:solidFill>
                  <a:srgbClr val="000000"/>
                </a:solidFill>
                <a:effectLst/>
                <a:latin typeface="europa"/>
              </a:rPr>
              <a:t>This project not only focuses on the catastrophic results of the hurricane but also serves as an homage devoted to the strength, beauty and resilience of the Puerto Rican community both on the island and stateside.</a:t>
            </a:r>
          </a:p>
          <a:p>
            <a:pPr algn="l"/>
            <a:endParaRPr lang="en-US" b="0" i="0" dirty="0">
              <a:solidFill>
                <a:srgbClr val="000000"/>
              </a:solidFill>
              <a:effectLst/>
              <a:latin typeface="europa"/>
            </a:endParaRPr>
          </a:p>
          <a:p>
            <a:pPr algn="l"/>
            <a:r>
              <a:rPr lang="en-US" b="0" i="0" dirty="0">
                <a:solidFill>
                  <a:srgbClr val="000000"/>
                </a:solidFill>
                <a:effectLst/>
                <a:latin typeface="europa"/>
              </a:rPr>
              <a:t>Dressed in attire made from hurricane debris that references Afro-Puerto Rican folkloric wardrobe, Wanda dragged a debris “train” behind her as part of a ritualistic “pilgrimage” along the downtown Orlando cultural corridor.</a:t>
            </a:r>
          </a:p>
          <a:p>
            <a:endParaRPr lang="en-US" dirty="0"/>
          </a:p>
        </p:txBody>
      </p:sp>
      <p:sp>
        <p:nvSpPr>
          <p:cNvPr id="4" name="Slide Number Placeholder 3"/>
          <p:cNvSpPr>
            <a:spLocks noGrp="1"/>
          </p:cNvSpPr>
          <p:nvPr>
            <p:ph type="sldNum" sz="quarter" idx="5"/>
          </p:nvPr>
        </p:nvSpPr>
        <p:spPr/>
        <p:txBody>
          <a:bodyPr/>
          <a:lstStyle/>
          <a:p>
            <a:fld id="{BB0FA29C-2EEB-4A11-966A-DB4BBF7C3BD4}" type="slidenum">
              <a:rPr lang="en-US" smtClean="0"/>
              <a:t>8</a:t>
            </a:fld>
            <a:endParaRPr lang="en-US"/>
          </a:p>
        </p:txBody>
      </p:sp>
    </p:spTree>
    <p:extLst>
      <p:ext uri="{BB962C8B-B14F-4D97-AF65-F5344CB8AC3E}">
        <p14:creationId xmlns:p14="http://schemas.microsoft.com/office/powerpoint/2010/main" val="725603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F1F1F"/>
                </a:solidFill>
                <a:effectLst/>
                <a:latin typeface="europa"/>
              </a:rPr>
              <a:t>From https://www.raimundiart.com/exodus-pilgrimage:</a:t>
            </a:r>
          </a:p>
          <a:p>
            <a:endParaRPr lang="en-US" dirty="0"/>
          </a:p>
          <a:p>
            <a:r>
              <a:rPr lang="en-US" b="0" i="0" dirty="0">
                <a:solidFill>
                  <a:srgbClr val="000000"/>
                </a:solidFill>
                <a:effectLst/>
                <a:latin typeface="europa"/>
              </a:rPr>
              <a:t>The artist was accompanied by live Afro Puerto Rican folkloric </a:t>
            </a:r>
            <a:r>
              <a:rPr lang="en-US" b="0" i="1" dirty="0">
                <a:solidFill>
                  <a:srgbClr val="000000"/>
                </a:solidFill>
                <a:effectLst/>
                <a:latin typeface="europa"/>
              </a:rPr>
              <a:t>Plena</a:t>
            </a:r>
            <a:r>
              <a:rPr lang="en-US" b="0" i="0" dirty="0">
                <a:solidFill>
                  <a:srgbClr val="000000"/>
                </a:solidFill>
                <a:effectLst/>
                <a:latin typeface="europa"/>
              </a:rPr>
              <a:t> singers throughout her journey. These processions are direct references to traditional impromptu outdoor street events, called </a:t>
            </a:r>
            <a:r>
              <a:rPr lang="en-US" b="0" i="1" dirty="0">
                <a:solidFill>
                  <a:srgbClr val="000000"/>
                </a:solidFill>
                <a:effectLst/>
                <a:latin typeface="europa"/>
              </a:rPr>
              <a:t>parrandas</a:t>
            </a:r>
            <a:r>
              <a:rPr lang="en-US" b="0" i="0" dirty="0">
                <a:solidFill>
                  <a:srgbClr val="000000"/>
                </a:solidFill>
                <a:effectLst/>
                <a:latin typeface="europa"/>
              </a:rPr>
              <a:t>, which are used to call community members out of their homes and join the singing, which customarily ends in a large celebration of music and food.</a:t>
            </a:r>
          </a:p>
          <a:p>
            <a:endParaRPr lang="en-US" b="0" i="0" dirty="0">
              <a:solidFill>
                <a:srgbClr val="000000"/>
              </a:solidFill>
              <a:effectLst/>
              <a:latin typeface="europa"/>
            </a:endParaRPr>
          </a:p>
          <a:p>
            <a:r>
              <a:rPr lang="en-US" b="0" i="0" dirty="0">
                <a:solidFill>
                  <a:srgbClr val="000000"/>
                </a:solidFill>
                <a:effectLst/>
                <a:latin typeface="Gotham SSm A"/>
              </a:rPr>
              <a:t>Plena music derived from working-class Puerto Ricans who use handheld instruments and singing to communicate about current events through a </a:t>
            </a:r>
            <a:r>
              <a:rPr lang="en-US" b="0" i="1" dirty="0" err="1">
                <a:solidFill>
                  <a:srgbClr val="000000"/>
                </a:solidFill>
                <a:effectLst/>
                <a:latin typeface="Gotham SSm A"/>
              </a:rPr>
              <a:t>periodico</a:t>
            </a:r>
            <a:r>
              <a:rPr lang="en-US" b="0" i="1" dirty="0">
                <a:solidFill>
                  <a:srgbClr val="000000"/>
                </a:solidFill>
                <a:effectLst/>
                <a:latin typeface="Gotham SSm A"/>
              </a:rPr>
              <a:t> </a:t>
            </a:r>
            <a:r>
              <a:rPr lang="en-US" b="0" i="1" dirty="0" err="1">
                <a:solidFill>
                  <a:srgbClr val="000000"/>
                </a:solidFill>
                <a:effectLst/>
                <a:latin typeface="Gotham SSm A"/>
              </a:rPr>
              <a:t>cantado</a:t>
            </a:r>
            <a:r>
              <a:rPr lang="en-US" b="0" i="0" dirty="0">
                <a:solidFill>
                  <a:srgbClr val="000000"/>
                </a:solidFill>
                <a:effectLst/>
                <a:latin typeface="Gotham SSm A"/>
              </a:rPr>
              <a:t>, or “sung newspaper.”</a:t>
            </a:r>
          </a:p>
          <a:p>
            <a:endParaRPr lang="en-US" b="0" i="0" dirty="0">
              <a:solidFill>
                <a:srgbClr val="000000"/>
              </a:solidFill>
              <a:effectLst/>
              <a:latin typeface="Gotham SSm A"/>
            </a:endParaRPr>
          </a:p>
          <a:p>
            <a:r>
              <a:rPr lang="en-US" b="0" i="0" dirty="0">
                <a:solidFill>
                  <a:srgbClr val="000000"/>
                </a:solidFill>
                <a:effectLst/>
                <a:latin typeface="Gotham SSm A"/>
              </a:rPr>
              <a:t>“It’s very much community activated. You have the person singing chants and another person comes back [with a chant] and the next person will call for next verse and the community will sing it back,” Raimundi-Ortiz says.</a:t>
            </a:r>
          </a:p>
          <a:p>
            <a:endParaRPr lang="en-US" b="0" i="0" dirty="0">
              <a:solidFill>
                <a:srgbClr val="000000"/>
              </a:solidFill>
              <a:effectLst/>
              <a:latin typeface="Gotham SSm A"/>
            </a:endParaRPr>
          </a:p>
          <a:p>
            <a:r>
              <a:rPr lang="en-US" b="0" i="0" dirty="0">
                <a:solidFill>
                  <a:srgbClr val="000000"/>
                </a:solidFill>
                <a:effectLst/>
                <a:latin typeface="Gotham SSm A"/>
              </a:rPr>
              <a:t>“Not to disparage reggaetón, but that’s not the only representation of our people. Before there was reggaetón, there was </a:t>
            </a:r>
            <a:r>
              <a:rPr lang="en-US" b="0" i="0" dirty="0" err="1">
                <a:solidFill>
                  <a:srgbClr val="000000"/>
                </a:solidFill>
                <a:effectLst/>
                <a:latin typeface="Gotham SSm A"/>
              </a:rPr>
              <a:t>bomba</a:t>
            </a:r>
            <a:r>
              <a:rPr lang="en-US" b="0" i="0" dirty="0">
                <a:solidFill>
                  <a:srgbClr val="000000"/>
                </a:solidFill>
                <a:effectLst/>
                <a:latin typeface="Gotham SSm A"/>
              </a:rPr>
              <a:t>, plena. The roots, the base, the foundation of the Daddy Yankees, the Bad </a:t>
            </a:r>
            <a:r>
              <a:rPr lang="en-US" b="0" i="0" dirty="0" err="1">
                <a:solidFill>
                  <a:srgbClr val="000000"/>
                </a:solidFill>
                <a:effectLst/>
                <a:latin typeface="Gotham SSm A"/>
              </a:rPr>
              <a:t>Bunnys</a:t>
            </a:r>
            <a:r>
              <a:rPr lang="en-US" b="0" i="0" dirty="0">
                <a:solidFill>
                  <a:srgbClr val="000000"/>
                </a:solidFill>
                <a:effectLst/>
                <a:latin typeface="Gotham SSm A"/>
              </a:rPr>
              <a:t> [of the world], this is the core of it,” Raimundi-Ortiz says. “This is how we communicate. This is how we shared our stories. This is how we kept attached to our African roots. This is how we connected.”</a:t>
            </a:r>
          </a:p>
          <a:p>
            <a:endParaRPr lang="en-US" b="0" i="0" dirty="0">
              <a:solidFill>
                <a:srgbClr val="000000"/>
              </a:solidFill>
              <a:effectLst/>
              <a:latin typeface="Gotham SSm A"/>
            </a:endParaRPr>
          </a:p>
          <a:p>
            <a:r>
              <a:rPr lang="en-US" b="0" i="0" dirty="0">
                <a:solidFill>
                  <a:srgbClr val="000000"/>
                </a:solidFill>
                <a:effectLst/>
                <a:latin typeface="Gotham SSm A"/>
              </a:rPr>
              <a:t>Source: https://www.ucf.edu/news/exodus-pilgrimage-performance-honors-puerto-rican-traditions-ucf-celebrates/ </a:t>
            </a:r>
            <a:endParaRPr lang="en-US" dirty="0"/>
          </a:p>
          <a:p>
            <a:endParaRPr lang="en-US" dirty="0"/>
          </a:p>
        </p:txBody>
      </p:sp>
      <p:sp>
        <p:nvSpPr>
          <p:cNvPr id="4" name="Slide Number Placeholder 3"/>
          <p:cNvSpPr>
            <a:spLocks noGrp="1"/>
          </p:cNvSpPr>
          <p:nvPr>
            <p:ph type="sldNum" sz="quarter" idx="5"/>
          </p:nvPr>
        </p:nvSpPr>
        <p:spPr/>
        <p:txBody>
          <a:bodyPr/>
          <a:lstStyle/>
          <a:p>
            <a:fld id="{BB0FA29C-2EEB-4A11-966A-DB4BBF7C3BD4}" type="slidenum">
              <a:rPr lang="en-US" smtClean="0"/>
              <a:t>9</a:t>
            </a:fld>
            <a:endParaRPr lang="en-US"/>
          </a:p>
        </p:txBody>
      </p:sp>
    </p:spTree>
    <p:extLst>
      <p:ext uri="{BB962C8B-B14F-4D97-AF65-F5344CB8AC3E}">
        <p14:creationId xmlns:p14="http://schemas.microsoft.com/office/powerpoint/2010/main" val="162732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4EA6-B645-4BFC-8E38-082ECE5B72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8F583B-7938-4E25-A4AA-ECADF8BD1D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5A7F25-BE32-4A71-985D-65FE7D4B233B}"/>
              </a:ext>
            </a:extLst>
          </p:cNvPr>
          <p:cNvSpPr>
            <a:spLocks noGrp="1"/>
          </p:cNvSpPr>
          <p:nvPr>
            <p:ph type="dt" sz="half" idx="10"/>
          </p:nvPr>
        </p:nvSpPr>
        <p:spPr/>
        <p:txBody>
          <a:bodyPr/>
          <a:lstStyle/>
          <a:p>
            <a:fld id="{64B5F193-1EA2-40BE-8F4A-825A1842AFCF}" type="datetimeFigureOut">
              <a:rPr lang="en-US" smtClean="0"/>
              <a:t>6/9/2021</a:t>
            </a:fld>
            <a:endParaRPr lang="en-US"/>
          </a:p>
        </p:txBody>
      </p:sp>
      <p:sp>
        <p:nvSpPr>
          <p:cNvPr id="5" name="Footer Placeholder 4">
            <a:extLst>
              <a:ext uri="{FF2B5EF4-FFF2-40B4-BE49-F238E27FC236}">
                <a16:creationId xmlns:a16="http://schemas.microsoft.com/office/drawing/2014/main" id="{D3F71FF7-DE16-4B3F-8A91-C69AD934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87EC0-6D43-40E7-AF04-1657A72A1030}"/>
              </a:ext>
            </a:extLst>
          </p:cNvPr>
          <p:cNvSpPr>
            <a:spLocks noGrp="1"/>
          </p:cNvSpPr>
          <p:nvPr>
            <p:ph type="sldNum" sz="quarter" idx="12"/>
          </p:nvPr>
        </p:nvSpPr>
        <p:spPr/>
        <p:txBody>
          <a:bodyPr/>
          <a:lstStyle/>
          <a:p>
            <a:fld id="{E49CD04D-2597-484C-9157-8E423D57F365}" type="slidenum">
              <a:rPr lang="en-US" smtClean="0"/>
              <a:t>‹#›</a:t>
            </a:fld>
            <a:endParaRPr lang="en-US"/>
          </a:p>
        </p:txBody>
      </p:sp>
    </p:spTree>
    <p:extLst>
      <p:ext uri="{BB962C8B-B14F-4D97-AF65-F5344CB8AC3E}">
        <p14:creationId xmlns:p14="http://schemas.microsoft.com/office/powerpoint/2010/main" val="390770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26A6-5DD4-40E6-9AC7-53954B9D75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BFC5BB-4338-4DD6-8885-DB31C82565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B4219-0486-4C52-AFC9-5DFEE9E8FD16}"/>
              </a:ext>
            </a:extLst>
          </p:cNvPr>
          <p:cNvSpPr>
            <a:spLocks noGrp="1"/>
          </p:cNvSpPr>
          <p:nvPr>
            <p:ph type="dt" sz="half" idx="10"/>
          </p:nvPr>
        </p:nvSpPr>
        <p:spPr/>
        <p:txBody>
          <a:bodyPr/>
          <a:lstStyle/>
          <a:p>
            <a:fld id="{64B5F193-1EA2-40BE-8F4A-825A1842AFCF}" type="datetimeFigureOut">
              <a:rPr lang="en-US" smtClean="0"/>
              <a:t>6/9/2021</a:t>
            </a:fld>
            <a:endParaRPr lang="en-US"/>
          </a:p>
        </p:txBody>
      </p:sp>
      <p:sp>
        <p:nvSpPr>
          <p:cNvPr id="5" name="Footer Placeholder 4">
            <a:extLst>
              <a:ext uri="{FF2B5EF4-FFF2-40B4-BE49-F238E27FC236}">
                <a16:creationId xmlns:a16="http://schemas.microsoft.com/office/drawing/2014/main" id="{13189BD1-1FF8-48D3-ABDF-FB3BAED0E4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97BB4-9D05-4CA2-B472-518C7AB62034}"/>
              </a:ext>
            </a:extLst>
          </p:cNvPr>
          <p:cNvSpPr>
            <a:spLocks noGrp="1"/>
          </p:cNvSpPr>
          <p:nvPr>
            <p:ph type="sldNum" sz="quarter" idx="12"/>
          </p:nvPr>
        </p:nvSpPr>
        <p:spPr/>
        <p:txBody>
          <a:bodyPr/>
          <a:lstStyle/>
          <a:p>
            <a:fld id="{E49CD04D-2597-484C-9157-8E423D57F365}" type="slidenum">
              <a:rPr lang="en-US" smtClean="0"/>
              <a:t>‹#›</a:t>
            </a:fld>
            <a:endParaRPr lang="en-US"/>
          </a:p>
        </p:txBody>
      </p:sp>
    </p:spTree>
    <p:extLst>
      <p:ext uri="{BB962C8B-B14F-4D97-AF65-F5344CB8AC3E}">
        <p14:creationId xmlns:p14="http://schemas.microsoft.com/office/powerpoint/2010/main" val="907425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6C166-F35E-46BD-9A15-54F3EA33A0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DBA8F9-99D4-49A1-9E03-C07AA7E115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FFA5CD-F3D6-4C8E-9659-53BF1139973A}"/>
              </a:ext>
            </a:extLst>
          </p:cNvPr>
          <p:cNvSpPr>
            <a:spLocks noGrp="1"/>
          </p:cNvSpPr>
          <p:nvPr>
            <p:ph type="dt" sz="half" idx="10"/>
          </p:nvPr>
        </p:nvSpPr>
        <p:spPr/>
        <p:txBody>
          <a:bodyPr/>
          <a:lstStyle/>
          <a:p>
            <a:fld id="{64B5F193-1EA2-40BE-8F4A-825A1842AFCF}" type="datetimeFigureOut">
              <a:rPr lang="en-US" smtClean="0"/>
              <a:t>6/9/2021</a:t>
            </a:fld>
            <a:endParaRPr lang="en-US"/>
          </a:p>
        </p:txBody>
      </p:sp>
      <p:sp>
        <p:nvSpPr>
          <p:cNvPr id="5" name="Footer Placeholder 4">
            <a:extLst>
              <a:ext uri="{FF2B5EF4-FFF2-40B4-BE49-F238E27FC236}">
                <a16:creationId xmlns:a16="http://schemas.microsoft.com/office/drawing/2014/main" id="{4E8D30B7-FEC3-46D5-A2AB-2B316E1D6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048484-64B6-4C0F-9DCB-FB3AF9DFD333}"/>
              </a:ext>
            </a:extLst>
          </p:cNvPr>
          <p:cNvSpPr>
            <a:spLocks noGrp="1"/>
          </p:cNvSpPr>
          <p:nvPr>
            <p:ph type="sldNum" sz="quarter" idx="12"/>
          </p:nvPr>
        </p:nvSpPr>
        <p:spPr/>
        <p:txBody>
          <a:bodyPr/>
          <a:lstStyle/>
          <a:p>
            <a:fld id="{E49CD04D-2597-484C-9157-8E423D57F365}" type="slidenum">
              <a:rPr lang="en-US" smtClean="0"/>
              <a:t>‹#›</a:t>
            </a:fld>
            <a:endParaRPr lang="en-US"/>
          </a:p>
        </p:txBody>
      </p:sp>
    </p:spTree>
    <p:extLst>
      <p:ext uri="{BB962C8B-B14F-4D97-AF65-F5344CB8AC3E}">
        <p14:creationId xmlns:p14="http://schemas.microsoft.com/office/powerpoint/2010/main" val="178343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D88C6-D76B-45BF-AF5E-89091DF7CD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442524-156E-47C0-895B-162F4DEA6F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3D90CF-3385-4A10-87DB-6BE6FD0E6ECE}"/>
              </a:ext>
            </a:extLst>
          </p:cNvPr>
          <p:cNvSpPr>
            <a:spLocks noGrp="1"/>
          </p:cNvSpPr>
          <p:nvPr>
            <p:ph type="dt" sz="half" idx="10"/>
          </p:nvPr>
        </p:nvSpPr>
        <p:spPr/>
        <p:txBody>
          <a:bodyPr/>
          <a:lstStyle/>
          <a:p>
            <a:fld id="{64B5F193-1EA2-40BE-8F4A-825A1842AFCF}" type="datetimeFigureOut">
              <a:rPr lang="en-US" smtClean="0"/>
              <a:t>6/9/2021</a:t>
            </a:fld>
            <a:endParaRPr lang="en-US"/>
          </a:p>
        </p:txBody>
      </p:sp>
      <p:sp>
        <p:nvSpPr>
          <p:cNvPr id="5" name="Footer Placeholder 4">
            <a:extLst>
              <a:ext uri="{FF2B5EF4-FFF2-40B4-BE49-F238E27FC236}">
                <a16:creationId xmlns:a16="http://schemas.microsoft.com/office/drawing/2014/main" id="{01292835-620A-4A66-9E20-4CE1859BB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A7E89-88BB-496B-89F0-754EDA75A9B1}"/>
              </a:ext>
            </a:extLst>
          </p:cNvPr>
          <p:cNvSpPr>
            <a:spLocks noGrp="1"/>
          </p:cNvSpPr>
          <p:nvPr>
            <p:ph type="sldNum" sz="quarter" idx="12"/>
          </p:nvPr>
        </p:nvSpPr>
        <p:spPr/>
        <p:txBody>
          <a:bodyPr/>
          <a:lstStyle/>
          <a:p>
            <a:fld id="{E49CD04D-2597-484C-9157-8E423D57F365}" type="slidenum">
              <a:rPr lang="en-US" smtClean="0"/>
              <a:t>‹#›</a:t>
            </a:fld>
            <a:endParaRPr lang="en-US"/>
          </a:p>
        </p:txBody>
      </p:sp>
    </p:spTree>
    <p:extLst>
      <p:ext uri="{BB962C8B-B14F-4D97-AF65-F5344CB8AC3E}">
        <p14:creationId xmlns:p14="http://schemas.microsoft.com/office/powerpoint/2010/main" val="276872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DF41-F47C-491F-96F5-C6EC94F455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9D94BC-7141-4B33-9293-18220AB5E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3A64F9-6B98-4D05-B8DC-DC8BF990FCF0}"/>
              </a:ext>
            </a:extLst>
          </p:cNvPr>
          <p:cNvSpPr>
            <a:spLocks noGrp="1"/>
          </p:cNvSpPr>
          <p:nvPr>
            <p:ph type="dt" sz="half" idx="10"/>
          </p:nvPr>
        </p:nvSpPr>
        <p:spPr/>
        <p:txBody>
          <a:bodyPr/>
          <a:lstStyle/>
          <a:p>
            <a:fld id="{64B5F193-1EA2-40BE-8F4A-825A1842AFCF}" type="datetimeFigureOut">
              <a:rPr lang="en-US" smtClean="0"/>
              <a:t>6/9/2021</a:t>
            </a:fld>
            <a:endParaRPr lang="en-US"/>
          </a:p>
        </p:txBody>
      </p:sp>
      <p:sp>
        <p:nvSpPr>
          <p:cNvPr id="5" name="Footer Placeholder 4">
            <a:extLst>
              <a:ext uri="{FF2B5EF4-FFF2-40B4-BE49-F238E27FC236}">
                <a16:creationId xmlns:a16="http://schemas.microsoft.com/office/drawing/2014/main" id="{4E5FF25F-BC42-443A-8D97-CC0071D321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9D2D6-079B-49DD-88B0-FDD2A029EBE9}"/>
              </a:ext>
            </a:extLst>
          </p:cNvPr>
          <p:cNvSpPr>
            <a:spLocks noGrp="1"/>
          </p:cNvSpPr>
          <p:nvPr>
            <p:ph type="sldNum" sz="quarter" idx="12"/>
          </p:nvPr>
        </p:nvSpPr>
        <p:spPr/>
        <p:txBody>
          <a:bodyPr/>
          <a:lstStyle/>
          <a:p>
            <a:fld id="{E49CD04D-2597-484C-9157-8E423D57F365}" type="slidenum">
              <a:rPr lang="en-US" smtClean="0"/>
              <a:t>‹#›</a:t>
            </a:fld>
            <a:endParaRPr lang="en-US"/>
          </a:p>
        </p:txBody>
      </p:sp>
    </p:spTree>
    <p:extLst>
      <p:ext uri="{BB962C8B-B14F-4D97-AF65-F5344CB8AC3E}">
        <p14:creationId xmlns:p14="http://schemas.microsoft.com/office/powerpoint/2010/main" val="834332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8A5C-F647-4E1A-990C-C6DF732FA2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505174-4372-483F-BAA6-E8424A8F08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27E5F0-D003-4191-AEBB-09993E3BBB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E544B-59E3-49F1-99FB-80A65DC6E4A2}"/>
              </a:ext>
            </a:extLst>
          </p:cNvPr>
          <p:cNvSpPr>
            <a:spLocks noGrp="1"/>
          </p:cNvSpPr>
          <p:nvPr>
            <p:ph type="dt" sz="half" idx="10"/>
          </p:nvPr>
        </p:nvSpPr>
        <p:spPr/>
        <p:txBody>
          <a:bodyPr/>
          <a:lstStyle/>
          <a:p>
            <a:fld id="{64B5F193-1EA2-40BE-8F4A-825A1842AFCF}" type="datetimeFigureOut">
              <a:rPr lang="en-US" smtClean="0"/>
              <a:t>6/9/2021</a:t>
            </a:fld>
            <a:endParaRPr lang="en-US"/>
          </a:p>
        </p:txBody>
      </p:sp>
      <p:sp>
        <p:nvSpPr>
          <p:cNvPr id="6" name="Footer Placeholder 5">
            <a:extLst>
              <a:ext uri="{FF2B5EF4-FFF2-40B4-BE49-F238E27FC236}">
                <a16:creationId xmlns:a16="http://schemas.microsoft.com/office/drawing/2014/main" id="{E5CBB9C8-7BE7-4A38-8D13-83EC2D8FA6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B72FB2-23F1-4832-A092-7C0D7A372AB4}"/>
              </a:ext>
            </a:extLst>
          </p:cNvPr>
          <p:cNvSpPr>
            <a:spLocks noGrp="1"/>
          </p:cNvSpPr>
          <p:nvPr>
            <p:ph type="sldNum" sz="quarter" idx="12"/>
          </p:nvPr>
        </p:nvSpPr>
        <p:spPr/>
        <p:txBody>
          <a:bodyPr/>
          <a:lstStyle/>
          <a:p>
            <a:fld id="{E49CD04D-2597-484C-9157-8E423D57F365}" type="slidenum">
              <a:rPr lang="en-US" smtClean="0"/>
              <a:t>‹#›</a:t>
            </a:fld>
            <a:endParaRPr lang="en-US"/>
          </a:p>
        </p:txBody>
      </p:sp>
    </p:spTree>
    <p:extLst>
      <p:ext uri="{BB962C8B-B14F-4D97-AF65-F5344CB8AC3E}">
        <p14:creationId xmlns:p14="http://schemas.microsoft.com/office/powerpoint/2010/main" val="34918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56BC5-A6F5-470E-BCA3-3422646ADE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3879E2-9977-47E5-99A1-9F15643F9C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011D-9228-4F16-9B0F-6788BAE0F3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CB8847-F863-470B-83C5-B5B838DC45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182B3E-59BC-4423-9F27-BEEAA27A11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DFE0BA-6DB6-435B-AB2E-277D09288EB3}"/>
              </a:ext>
            </a:extLst>
          </p:cNvPr>
          <p:cNvSpPr>
            <a:spLocks noGrp="1"/>
          </p:cNvSpPr>
          <p:nvPr>
            <p:ph type="dt" sz="half" idx="10"/>
          </p:nvPr>
        </p:nvSpPr>
        <p:spPr/>
        <p:txBody>
          <a:bodyPr/>
          <a:lstStyle/>
          <a:p>
            <a:fld id="{64B5F193-1EA2-40BE-8F4A-825A1842AFCF}" type="datetimeFigureOut">
              <a:rPr lang="en-US" smtClean="0"/>
              <a:t>6/9/2021</a:t>
            </a:fld>
            <a:endParaRPr lang="en-US"/>
          </a:p>
        </p:txBody>
      </p:sp>
      <p:sp>
        <p:nvSpPr>
          <p:cNvPr id="8" name="Footer Placeholder 7">
            <a:extLst>
              <a:ext uri="{FF2B5EF4-FFF2-40B4-BE49-F238E27FC236}">
                <a16:creationId xmlns:a16="http://schemas.microsoft.com/office/drawing/2014/main" id="{B1D00CEA-D5BD-4566-A1FE-0B773144A6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D3906E-031E-4B1F-A716-DB7A14EDCF55}"/>
              </a:ext>
            </a:extLst>
          </p:cNvPr>
          <p:cNvSpPr>
            <a:spLocks noGrp="1"/>
          </p:cNvSpPr>
          <p:nvPr>
            <p:ph type="sldNum" sz="quarter" idx="12"/>
          </p:nvPr>
        </p:nvSpPr>
        <p:spPr/>
        <p:txBody>
          <a:bodyPr/>
          <a:lstStyle/>
          <a:p>
            <a:fld id="{E49CD04D-2597-484C-9157-8E423D57F365}" type="slidenum">
              <a:rPr lang="en-US" smtClean="0"/>
              <a:t>‹#›</a:t>
            </a:fld>
            <a:endParaRPr lang="en-US"/>
          </a:p>
        </p:txBody>
      </p:sp>
    </p:spTree>
    <p:extLst>
      <p:ext uri="{BB962C8B-B14F-4D97-AF65-F5344CB8AC3E}">
        <p14:creationId xmlns:p14="http://schemas.microsoft.com/office/powerpoint/2010/main" val="289923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2621-44B3-47D8-A634-11044F9351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679147-B81D-40FE-9342-1FF1BE03413D}"/>
              </a:ext>
            </a:extLst>
          </p:cNvPr>
          <p:cNvSpPr>
            <a:spLocks noGrp="1"/>
          </p:cNvSpPr>
          <p:nvPr>
            <p:ph type="dt" sz="half" idx="10"/>
          </p:nvPr>
        </p:nvSpPr>
        <p:spPr/>
        <p:txBody>
          <a:bodyPr/>
          <a:lstStyle/>
          <a:p>
            <a:fld id="{64B5F193-1EA2-40BE-8F4A-825A1842AFCF}" type="datetimeFigureOut">
              <a:rPr lang="en-US" smtClean="0"/>
              <a:t>6/9/2021</a:t>
            </a:fld>
            <a:endParaRPr lang="en-US"/>
          </a:p>
        </p:txBody>
      </p:sp>
      <p:sp>
        <p:nvSpPr>
          <p:cNvPr id="4" name="Footer Placeholder 3">
            <a:extLst>
              <a:ext uri="{FF2B5EF4-FFF2-40B4-BE49-F238E27FC236}">
                <a16:creationId xmlns:a16="http://schemas.microsoft.com/office/drawing/2014/main" id="{4E227965-AEEE-4C5D-BA4D-494FAC95AF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482A19-CCA7-4533-B617-1B9F66BD73C0}"/>
              </a:ext>
            </a:extLst>
          </p:cNvPr>
          <p:cNvSpPr>
            <a:spLocks noGrp="1"/>
          </p:cNvSpPr>
          <p:nvPr>
            <p:ph type="sldNum" sz="quarter" idx="12"/>
          </p:nvPr>
        </p:nvSpPr>
        <p:spPr/>
        <p:txBody>
          <a:bodyPr/>
          <a:lstStyle/>
          <a:p>
            <a:fld id="{E49CD04D-2597-484C-9157-8E423D57F365}" type="slidenum">
              <a:rPr lang="en-US" smtClean="0"/>
              <a:t>‹#›</a:t>
            </a:fld>
            <a:endParaRPr lang="en-US"/>
          </a:p>
        </p:txBody>
      </p:sp>
    </p:spTree>
    <p:extLst>
      <p:ext uri="{BB962C8B-B14F-4D97-AF65-F5344CB8AC3E}">
        <p14:creationId xmlns:p14="http://schemas.microsoft.com/office/powerpoint/2010/main" val="7154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F2AD4F-80A6-441C-AEFB-B6DD825B26B2}"/>
              </a:ext>
            </a:extLst>
          </p:cNvPr>
          <p:cNvSpPr>
            <a:spLocks noGrp="1"/>
          </p:cNvSpPr>
          <p:nvPr>
            <p:ph type="dt" sz="half" idx="10"/>
          </p:nvPr>
        </p:nvSpPr>
        <p:spPr/>
        <p:txBody>
          <a:bodyPr/>
          <a:lstStyle/>
          <a:p>
            <a:fld id="{64B5F193-1EA2-40BE-8F4A-825A1842AFCF}" type="datetimeFigureOut">
              <a:rPr lang="en-US" smtClean="0"/>
              <a:t>6/9/2021</a:t>
            </a:fld>
            <a:endParaRPr lang="en-US"/>
          </a:p>
        </p:txBody>
      </p:sp>
      <p:sp>
        <p:nvSpPr>
          <p:cNvPr id="3" name="Footer Placeholder 2">
            <a:extLst>
              <a:ext uri="{FF2B5EF4-FFF2-40B4-BE49-F238E27FC236}">
                <a16:creationId xmlns:a16="http://schemas.microsoft.com/office/drawing/2014/main" id="{7723B78B-321B-4F03-AB84-A0B2D0DE0A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5A1C5F-6953-4529-B96B-1EBB280871F8}"/>
              </a:ext>
            </a:extLst>
          </p:cNvPr>
          <p:cNvSpPr>
            <a:spLocks noGrp="1"/>
          </p:cNvSpPr>
          <p:nvPr>
            <p:ph type="sldNum" sz="quarter" idx="12"/>
          </p:nvPr>
        </p:nvSpPr>
        <p:spPr/>
        <p:txBody>
          <a:bodyPr/>
          <a:lstStyle/>
          <a:p>
            <a:fld id="{E49CD04D-2597-484C-9157-8E423D57F365}" type="slidenum">
              <a:rPr lang="en-US" smtClean="0"/>
              <a:t>‹#›</a:t>
            </a:fld>
            <a:endParaRPr lang="en-US"/>
          </a:p>
        </p:txBody>
      </p:sp>
    </p:spTree>
    <p:extLst>
      <p:ext uri="{BB962C8B-B14F-4D97-AF65-F5344CB8AC3E}">
        <p14:creationId xmlns:p14="http://schemas.microsoft.com/office/powerpoint/2010/main" val="317885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17748-381F-4AB1-A1DD-98CD358B01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30C46B-F18F-490A-AFF1-2578E2984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159725-C712-40B6-B609-FBB5E9BEE1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CC4954-88D6-4D79-9BC7-894C4A7898E5}"/>
              </a:ext>
            </a:extLst>
          </p:cNvPr>
          <p:cNvSpPr>
            <a:spLocks noGrp="1"/>
          </p:cNvSpPr>
          <p:nvPr>
            <p:ph type="dt" sz="half" idx="10"/>
          </p:nvPr>
        </p:nvSpPr>
        <p:spPr/>
        <p:txBody>
          <a:bodyPr/>
          <a:lstStyle/>
          <a:p>
            <a:fld id="{64B5F193-1EA2-40BE-8F4A-825A1842AFCF}" type="datetimeFigureOut">
              <a:rPr lang="en-US" smtClean="0"/>
              <a:t>6/9/2021</a:t>
            </a:fld>
            <a:endParaRPr lang="en-US"/>
          </a:p>
        </p:txBody>
      </p:sp>
      <p:sp>
        <p:nvSpPr>
          <p:cNvPr id="6" name="Footer Placeholder 5">
            <a:extLst>
              <a:ext uri="{FF2B5EF4-FFF2-40B4-BE49-F238E27FC236}">
                <a16:creationId xmlns:a16="http://schemas.microsoft.com/office/drawing/2014/main" id="{BC696AE5-7352-4D91-9A52-0854198F89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B8D8F1-63D6-443D-9921-0C086CA079E0}"/>
              </a:ext>
            </a:extLst>
          </p:cNvPr>
          <p:cNvSpPr>
            <a:spLocks noGrp="1"/>
          </p:cNvSpPr>
          <p:nvPr>
            <p:ph type="sldNum" sz="quarter" idx="12"/>
          </p:nvPr>
        </p:nvSpPr>
        <p:spPr/>
        <p:txBody>
          <a:bodyPr/>
          <a:lstStyle/>
          <a:p>
            <a:fld id="{E49CD04D-2597-484C-9157-8E423D57F365}" type="slidenum">
              <a:rPr lang="en-US" smtClean="0"/>
              <a:t>‹#›</a:t>
            </a:fld>
            <a:endParaRPr lang="en-US"/>
          </a:p>
        </p:txBody>
      </p:sp>
    </p:spTree>
    <p:extLst>
      <p:ext uri="{BB962C8B-B14F-4D97-AF65-F5344CB8AC3E}">
        <p14:creationId xmlns:p14="http://schemas.microsoft.com/office/powerpoint/2010/main" val="1710180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0A112-9E3C-447C-9628-7572F5B432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E18954-10D1-4C00-9F01-0CD0B377AC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EBB6BD-84D1-4A76-B263-6632F3E6E8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687F4-0D8C-4330-94FD-56720C643BB9}"/>
              </a:ext>
            </a:extLst>
          </p:cNvPr>
          <p:cNvSpPr>
            <a:spLocks noGrp="1"/>
          </p:cNvSpPr>
          <p:nvPr>
            <p:ph type="dt" sz="half" idx="10"/>
          </p:nvPr>
        </p:nvSpPr>
        <p:spPr/>
        <p:txBody>
          <a:bodyPr/>
          <a:lstStyle/>
          <a:p>
            <a:fld id="{64B5F193-1EA2-40BE-8F4A-825A1842AFCF}" type="datetimeFigureOut">
              <a:rPr lang="en-US" smtClean="0"/>
              <a:t>6/9/2021</a:t>
            </a:fld>
            <a:endParaRPr lang="en-US"/>
          </a:p>
        </p:txBody>
      </p:sp>
      <p:sp>
        <p:nvSpPr>
          <p:cNvPr id="6" name="Footer Placeholder 5">
            <a:extLst>
              <a:ext uri="{FF2B5EF4-FFF2-40B4-BE49-F238E27FC236}">
                <a16:creationId xmlns:a16="http://schemas.microsoft.com/office/drawing/2014/main" id="{8EA4F7DC-2AEE-4F21-9363-46C3556E54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919A42-C00F-46C9-918D-889B7FD70EC2}"/>
              </a:ext>
            </a:extLst>
          </p:cNvPr>
          <p:cNvSpPr>
            <a:spLocks noGrp="1"/>
          </p:cNvSpPr>
          <p:nvPr>
            <p:ph type="sldNum" sz="quarter" idx="12"/>
          </p:nvPr>
        </p:nvSpPr>
        <p:spPr/>
        <p:txBody>
          <a:bodyPr/>
          <a:lstStyle/>
          <a:p>
            <a:fld id="{E49CD04D-2597-484C-9157-8E423D57F365}" type="slidenum">
              <a:rPr lang="en-US" smtClean="0"/>
              <a:t>‹#›</a:t>
            </a:fld>
            <a:endParaRPr lang="en-US"/>
          </a:p>
        </p:txBody>
      </p:sp>
    </p:spTree>
    <p:extLst>
      <p:ext uri="{BB962C8B-B14F-4D97-AF65-F5344CB8AC3E}">
        <p14:creationId xmlns:p14="http://schemas.microsoft.com/office/powerpoint/2010/main" val="2693138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44FBA-8985-4373-83FA-BC668EED68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D8DC68-9FE1-4218-951F-D72392503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E078E-8C67-4E56-B83C-96C0CA34C9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5F193-1EA2-40BE-8F4A-825A1842AFCF}" type="datetimeFigureOut">
              <a:rPr lang="en-US" smtClean="0"/>
              <a:t>6/9/2021</a:t>
            </a:fld>
            <a:endParaRPr lang="en-US"/>
          </a:p>
        </p:txBody>
      </p:sp>
      <p:sp>
        <p:nvSpPr>
          <p:cNvPr id="5" name="Footer Placeholder 4">
            <a:extLst>
              <a:ext uri="{FF2B5EF4-FFF2-40B4-BE49-F238E27FC236}">
                <a16:creationId xmlns:a16="http://schemas.microsoft.com/office/drawing/2014/main" id="{BB11D741-11FA-4422-AA8A-C164345A8F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170329-8233-47D2-A1DA-3B147279E3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CD04D-2597-484C-9157-8E423D57F365}" type="slidenum">
              <a:rPr lang="en-US" smtClean="0"/>
              <a:t>‹#›</a:t>
            </a:fld>
            <a:endParaRPr lang="en-US"/>
          </a:p>
        </p:txBody>
      </p:sp>
    </p:spTree>
    <p:extLst>
      <p:ext uri="{BB962C8B-B14F-4D97-AF65-F5344CB8AC3E}">
        <p14:creationId xmlns:p14="http://schemas.microsoft.com/office/powerpoint/2010/main" val="3767394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E6795-A786-4D4F-947F-553C6F5ECAE6}"/>
              </a:ext>
            </a:extLst>
          </p:cNvPr>
          <p:cNvSpPr>
            <a:spLocks noGrp="1"/>
          </p:cNvSpPr>
          <p:nvPr>
            <p:ph type="ctrTitle"/>
          </p:nvPr>
        </p:nvSpPr>
        <p:spPr>
          <a:xfrm>
            <a:off x="0" y="1214438"/>
            <a:ext cx="8031467" cy="2387600"/>
          </a:xfrm>
        </p:spPr>
        <p:txBody>
          <a:bodyPr>
            <a:normAutofit/>
          </a:bodyPr>
          <a:lstStyle/>
          <a:p>
            <a:r>
              <a:rPr lang="en-US" sz="5600" dirty="0">
                <a:effectLst/>
                <a:latin typeface="Calibri" panose="020F0502020204030204" pitchFamily="34" charset="0"/>
                <a:ea typeface="Calibri" panose="020F0502020204030204" pitchFamily="34" charset="0"/>
                <a:cs typeface="Times New Roman" panose="02020603050405020304" pitchFamily="18" charset="0"/>
              </a:rPr>
              <a:t>Wanda </a:t>
            </a:r>
            <a:r>
              <a:rPr lang="en-US" sz="5600" dirty="0" err="1">
                <a:effectLst/>
                <a:latin typeface="Calibri" panose="020F0502020204030204" pitchFamily="34" charset="0"/>
                <a:ea typeface="Calibri" panose="020F0502020204030204" pitchFamily="34" charset="0"/>
                <a:cs typeface="Times New Roman" panose="02020603050405020304" pitchFamily="18" charset="0"/>
              </a:rPr>
              <a:t>Raimundi</a:t>
            </a:r>
            <a:r>
              <a:rPr lang="en-US" sz="5600" dirty="0">
                <a:effectLst/>
                <a:latin typeface="Calibri" panose="020F0502020204030204" pitchFamily="34" charset="0"/>
                <a:ea typeface="Calibri" panose="020F0502020204030204" pitchFamily="34" charset="0"/>
                <a:cs typeface="Times New Roman" panose="02020603050405020304" pitchFamily="18" charset="0"/>
              </a:rPr>
              <a:t>-Ortiz </a:t>
            </a:r>
            <a:endParaRPr lang="en-US" sz="5600" dirty="0"/>
          </a:p>
        </p:txBody>
      </p:sp>
      <p:sp>
        <p:nvSpPr>
          <p:cNvPr id="3" name="Subtitle 2">
            <a:extLst>
              <a:ext uri="{FF2B5EF4-FFF2-40B4-BE49-F238E27FC236}">
                <a16:creationId xmlns:a16="http://schemas.microsoft.com/office/drawing/2014/main" id="{695CB56E-33D7-4D2B-966B-60C3EC12DCA6}"/>
              </a:ext>
            </a:extLst>
          </p:cNvPr>
          <p:cNvSpPr>
            <a:spLocks noGrp="1"/>
          </p:cNvSpPr>
          <p:nvPr>
            <p:ph type="subTitle" idx="1"/>
          </p:nvPr>
        </p:nvSpPr>
        <p:spPr>
          <a:xfrm>
            <a:off x="0" y="3602038"/>
            <a:ext cx="7897091" cy="1655762"/>
          </a:xfrm>
        </p:spPr>
        <p:txBody>
          <a:bodyPr>
            <a:normAutofit/>
          </a:bodyPr>
          <a:lstStyle/>
          <a:p>
            <a:r>
              <a:rPr lang="en-US" sz="4000" dirty="0"/>
              <a:t>“Promoting Radical Empathy”</a:t>
            </a:r>
          </a:p>
        </p:txBody>
      </p:sp>
      <p:pic>
        <p:nvPicPr>
          <p:cNvPr id="5122" name="Picture 2" descr="Exodus/Pilgrimage&amp;quot; Performance Honors Puerto Rican Traditions for UCF  Celebrates the Arts">
            <a:extLst>
              <a:ext uri="{FF2B5EF4-FFF2-40B4-BE49-F238E27FC236}">
                <a16:creationId xmlns:a16="http://schemas.microsoft.com/office/drawing/2014/main" id="{E564FF57-C18D-4D19-AB17-151E2FB4B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1467" y="439387"/>
            <a:ext cx="4062631" cy="609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154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4DA608F-0C05-4612-9145-702CCEDA2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16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xodus/Pilgrimage, 2019. A Performance. Wanda Raimundi‐Ortiz. Orlando, FL:  Dr. Phillips Center for Performing Arts. April 13. - Torres - 2019 - The  Journal of Latin American and Caribbean Anthropology - Wiley Online Library">
            <a:extLst>
              <a:ext uri="{FF2B5EF4-FFF2-40B4-BE49-F238E27FC236}">
                <a16:creationId xmlns:a16="http://schemas.microsoft.com/office/drawing/2014/main" id="{2995DA9A-C5A6-4B90-B667-704CD26B44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2537" y="0"/>
            <a:ext cx="45894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64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XODUS | PILGRIMAGE — Wanda Raimundi">
            <a:extLst>
              <a:ext uri="{FF2B5EF4-FFF2-40B4-BE49-F238E27FC236}">
                <a16:creationId xmlns:a16="http://schemas.microsoft.com/office/drawing/2014/main" id="{88047160-CAA3-4E97-86CA-D587F8442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036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3C1A4C-EAD4-45CD-983A-7127B336C0AE}"/>
              </a:ext>
            </a:extLst>
          </p:cNvPr>
          <p:cNvSpPr>
            <a:spLocks noGrp="1"/>
          </p:cNvSpPr>
          <p:nvPr>
            <p:ph type="title"/>
          </p:nvPr>
        </p:nvSpPr>
        <p:spPr/>
        <p:txBody>
          <a:bodyPr>
            <a:normAutofit/>
          </a:bodyPr>
          <a:lstStyle/>
          <a:p>
            <a:pPr algn="ctr"/>
            <a:r>
              <a:rPr lang="en-US" sz="5000" b="1" i="1" dirty="0"/>
              <a:t>Exodus/Pilgrimage (</a:t>
            </a:r>
            <a:r>
              <a:rPr lang="en-US" sz="5000" b="1" i="1" dirty="0" err="1"/>
              <a:t>Éxodo</a:t>
            </a:r>
            <a:r>
              <a:rPr lang="en-US" sz="5000" b="1" i="1" dirty="0"/>
              <a:t>/</a:t>
            </a:r>
            <a:r>
              <a:rPr lang="en-US" sz="5000" b="1" i="1" dirty="0" err="1"/>
              <a:t>Peregrinaje</a:t>
            </a:r>
            <a:r>
              <a:rPr lang="en-US" sz="5000" b="1" i="1" dirty="0"/>
              <a:t>)</a:t>
            </a:r>
          </a:p>
        </p:txBody>
      </p:sp>
      <p:pic>
        <p:nvPicPr>
          <p:cNvPr id="6" name="Picture 5">
            <a:extLst>
              <a:ext uri="{FF2B5EF4-FFF2-40B4-BE49-F238E27FC236}">
                <a16:creationId xmlns:a16="http://schemas.microsoft.com/office/drawing/2014/main" id="{FBF4D6A6-3EAB-43E0-957F-8CAC1F3BC994}"/>
              </a:ext>
            </a:extLst>
          </p:cNvPr>
          <p:cNvPicPr>
            <a:picLocks noChangeAspect="1"/>
          </p:cNvPicPr>
          <p:nvPr/>
        </p:nvPicPr>
        <p:blipFill rotWithShape="1">
          <a:blip r:embed="rId3"/>
          <a:srcRect l="6874" t="24652" r="41656" b="22771"/>
          <a:stretch/>
        </p:blipFill>
        <p:spPr>
          <a:xfrm>
            <a:off x="2038759" y="1690688"/>
            <a:ext cx="8114481" cy="4662611"/>
          </a:xfrm>
          <a:prstGeom prst="rect">
            <a:avLst/>
          </a:prstGeom>
        </p:spPr>
      </p:pic>
    </p:spTree>
    <p:extLst>
      <p:ext uri="{BB962C8B-B14F-4D97-AF65-F5344CB8AC3E}">
        <p14:creationId xmlns:p14="http://schemas.microsoft.com/office/powerpoint/2010/main" val="2742800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871942-DEBF-492E-A5B3-0E9A1A6DC605}"/>
              </a:ext>
            </a:extLst>
          </p:cNvPr>
          <p:cNvSpPr>
            <a:spLocks noGrp="1"/>
          </p:cNvSpPr>
          <p:nvPr>
            <p:ph type="title"/>
          </p:nvPr>
        </p:nvSpPr>
        <p:spPr>
          <a:xfrm>
            <a:off x="6499006" y="724396"/>
            <a:ext cx="5692994" cy="4993574"/>
          </a:xfrm>
        </p:spPr>
        <p:txBody>
          <a:bodyPr>
            <a:normAutofit/>
          </a:bodyPr>
          <a:lstStyle/>
          <a:p>
            <a:pPr algn="r"/>
            <a:r>
              <a:rPr lang="en-US" sz="4000" b="0" i="0" dirty="0">
                <a:solidFill>
                  <a:srgbClr val="000000"/>
                </a:solidFill>
                <a:effectLst/>
                <a:latin typeface="Gotham SSm A"/>
              </a:rPr>
              <a:t>“As much as this performance is about forced migration under duress, it’s [also] about resilience. My intention is not to have a broken back — [but] to stand tall.”</a:t>
            </a:r>
            <a:br>
              <a:rPr lang="en-US" sz="4000" b="0" i="0" dirty="0">
                <a:solidFill>
                  <a:srgbClr val="000000"/>
                </a:solidFill>
                <a:effectLst/>
                <a:latin typeface="Gotham SSm A"/>
              </a:rPr>
            </a:br>
            <a:r>
              <a:rPr lang="en-US" sz="4000" b="0" i="0" dirty="0">
                <a:solidFill>
                  <a:srgbClr val="000000"/>
                </a:solidFill>
                <a:effectLst/>
                <a:latin typeface="Gotham SSm A"/>
              </a:rPr>
              <a:t>Wanda Raimundi-Ortiz</a:t>
            </a:r>
            <a:endParaRPr lang="en-US" sz="4000" dirty="0"/>
          </a:p>
        </p:txBody>
      </p:sp>
      <p:pic>
        <p:nvPicPr>
          <p:cNvPr id="6146" name="Picture 2" descr="Virtual Artist Talk with Wanda Raimundi-Ortiz – A&amp;amp;H – Art &amp;amp; History Museums  Maitland">
            <a:extLst>
              <a:ext uri="{FF2B5EF4-FFF2-40B4-BE49-F238E27FC236}">
                <a16:creationId xmlns:a16="http://schemas.microsoft.com/office/drawing/2014/main" id="{95CE28D6-F4A6-4227-9C69-77235E3F86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53"/>
          <a:stretch/>
        </p:blipFill>
        <p:spPr bwMode="auto">
          <a:xfrm>
            <a:off x="83127" y="973776"/>
            <a:ext cx="6499006" cy="491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910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3164C9-F90B-4679-9844-7964A62EE592}"/>
              </a:ext>
            </a:extLst>
          </p:cNvPr>
          <p:cNvSpPr>
            <a:spLocks noGrp="1"/>
          </p:cNvSpPr>
          <p:nvPr>
            <p:ph type="title"/>
          </p:nvPr>
        </p:nvSpPr>
        <p:spPr>
          <a:xfrm>
            <a:off x="403760" y="2363190"/>
            <a:ext cx="4690753" cy="2042555"/>
          </a:xfrm>
        </p:spPr>
        <p:txBody>
          <a:bodyPr>
            <a:normAutofit fontScale="90000"/>
          </a:bodyPr>
          <a:lstStyle/>
          <a:p>
            <a:pPr algn="ctr"/>
            <a:r>
              <a:rPr lang="en-US" sz="5500" b="1" dirty="0"/>
              <a:t>Pietà</a:t>
            </a:r>
            <a:r>
              <a:rPr lang="en-US" dirty="0"/>
              <a:t>   (Michelangelo,    1498-1499)</a:t>
            </a:r>
          </a:p>
        </p:txBody>
      </p:sp>
      <p:pic>
        <p:nvPicPr>
          <p:cNvPr id="7172" name="Picture 4">
            <a:extLst>
              <a:ext uri="{FF2B5EF4-FFF2-40B4-BE49-F238E27FC236}">
                <a16:creationId xmlns:a16="http://schemas.microsoft.com/office/drawing/2014/main" id="{E27E3B5D-8AB7-4A12-8942-8AD91EB8B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148" y="100942"/>
            <a:ext cx="6590805" cy="659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020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07F1E3-DB27-4EE6-837D-0A77D4766D31}"/>
              </a:ext>
            </a:extLst>
          </p:cNvPr>
          <p:cNvSpPr>
            <a:spLocks noGrp="1"/>
          </p:cNvSpPr>
          <p:nvPr>
            <p:ph type="title"/>
          </p:nvPr>
        </p:nvSpPr>
        <p:spPr/>
        <p:txBody>
          <a:bodyPr>
            <a:normAutofit/>
          </a:bodyPr>
          <a:lstStyle/>
          <a:p>
            <a:pPr algn="ctr"/>
            <a:r>
              <a:rPr lang="en-US" sz="5000" dirty="0"/>
              <a:t>An interview with the artist</a:t>
            </a:r>
          </a:p>
        </p:txBody>
      </p:sp>
      <p:pic>
        <p:nvPicPr>
          <p:cNvPr id="11266" name="Picture 2" descr="Wanda Raimundi-Ortiz on Pietà - YouTube">
            <a:extLst>
              <a:ext uri="{FF2B5EF4-FFF2-40B4-BE49-F238E27FC236}">
                <a16:creationId xmlns:a16="http://schemas.microsoft.com/office/drawing/2014/main" id="{02C418CF-9018-431B-8D95-F77AD61B1E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013" y="1793174"/>
            <a:ext cx="8701974" cy="4894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794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ieta — Wanda Raimundi">
            <a:extLst>
              <a:ext uri="{FF2B5EF4-FFF2-40B4-BE49-F238E27FC236}">
                <a16:creationId xmlns:a16="http://schemas.microsoft.com/office/drawing/2014/main" id="{F28F5BA7-9775-4214-AD72-F661723D7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008" y="0"/>
            <a:ext cx="9903983" cy="557099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AF6A2916-6D73-4910-9D50-0C02E0A570A4}"/>
              </a:ext>
            </a:extLst>
          </p:cNvPr>
          <p:cNvSpPr txBox="1">
            <a:spLocks/>
          </p:cNvSpPr>
          <p:nvPr/>
        </p:nvSpPr>
        <p:spPr>
          <a:xfrm>
            <a:off x="1144008" y="5570991"/>
            <a:ext cx="9903983" cy="128700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500" b="1" i="1" dirty="0"/>
              <a:t>Pietà </a:t>
            </a:r>
            <a:r>
              <a:rPr lang="en-US" b="1" dirty="0"/>
              <a:t>(Raimundi-Ortiz, 2017)</a:t>
            </a:r>
            <a:endParaRPr lang="en-US" b="1" i="1" dirty="0"/>
          </a:p>
        </p:txBody>
      </p:sp>
    </p:spTree>
    <p:extLst>
      <p:ext uri="{BB962C8B-B14F-4D97-AF65-F5344CB8AC3E}">
        <p14:creationId xmlns:p14="http://schemas.microsoft.com/office/powerpoint/2010/main" val="2324556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DC79-CAF5-45F8-9438-C5B112160BA3}"/>
              </a:ext>
            </a:extLst>
          </p:cNvPr>
          <p:cNvSpPr>
            <a:spLocks noGrp="1"/>
          </p:cNvSpPr>
          <p:nvPr>
            <p:ph type="title"/>
          </p:nvPr>
        </p:nvSpPr>
        <p:spPr>
          <a:xfrm>
            <a:off x="8182099" y="2312678"/>
            <a:ext cx="3863933" cy="1665556"/>
          </a:xfrm>
        </p:spPr>
        <p:txBody>
          <a:bodyPr>
            <a:normAutofit fontScale="90000"/>
          </a:bodyPr>
          <a:lstStyle/>
          <a:p>
            <a:pPr algn="ctr"/>
            <a:r>
              <a:rPr lang="en-US" sz="5500" b="1" i="1" dirty="0"/>
              <a:t>Pietà  </a:t>
            </a:r>
            <a:r>
              <a:rPr lang="en-US" b="1" dirty="0"/>
              <a:t>(Raimundi-Ortiz, 2017)</a:t>
            </a:r>
            <a:endParaRPr lang="en-US" b="1" i="1" dirty="0"/>
          </a:p>
        </p:txBody>
      </p:sp>
      <p:pic>
        <p:nvPicPr>
          <p:cNvPr id="8194" name="Picture 2">
            <a:extLst>
              <a:ext uri="{FF2B5EF4-FFF2-40B4-BE49-F238E27FC236}">
                <a16:creationId xmlns:a16="http://schemas.microsoft.com/office/drawing/2014/main" id="{C031B90F-2D37-4858-B0CB-5A8F8AB5D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68" y="1027906"/>
            <a:ext cx="8108726" cy="5408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531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F4A3D5FB-0085-4CA8-B4FA-92BD0D00D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83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9CD442FF-8EAC-40F8-B091-2B1389AC8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652"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BBEF9283-5AE7-4709-939F-2E589E65BF81}"/>
              </a:ext>
            </a:extLst>
          </p:cNvPr>
          <p:cNvSpPr>
            <a:spLocks noGrp="1"/>
          </p:cNvSpPr>
          <p:nvPr>
            <p:ph type="title"/>
          </p:nvPr>
        </p:nvSpPr>
        <p:spPr>
          <a:xfrm>
            <a:off x="4578349" y="2336429"/>
            <a:ext cx="3035303" cy="1665556"/>
          </a:xfrm>
        </p:spPr>
        <p:txBody>
          <a:bodyPr>
            <a:normAutofit fontScale="90000"/>
          </a:bodyPr>
          <a:lstStyle/>
          <a:p>
            <a:pPr algn="ctr"/>
            <a:r>
              <a:rPr lang="en-US" sz="4700" b="1" i="1" dirty="0"/>
              <a:t>Pietà   </a:t>
            </a:r>
            <a:r>
              <a:rPr lang="en-US" sz="4000" b="1" i="1" dirty="0"/>
              <a:t>      </a:t>
            </a:r>
            <a:r>
              <a:rPr lang="en-US" sz="3800" dirty="0"/>
              <a:t>(Raimundi-Ortiz,</a:t>
            </a:r>
            <a:r>
              <a:rPr lang="en-US" sz="4000" dirty="0"/>
              <a:t> </a:t>
            </a:r>
            <a:r>
              <a:rPr lang="en-US" sz="3800" dirty="0"/>
              <a:t>2017)</a:t>
            </a:r>
            <a:endParaRPr lang="en-US" sz="3800" i="1" dirty="0"/>
          </a:p>
        </p:txBody>
      </p:sp>
    </p:spTree>
    <p:extLst>
      <p:ext uri="{BB962C8B-B14F-4D97-AF65-F5344CB8AC3E}">
        <p14:creationId xmlns:p14="http://schemas.microsoft.com/office/powerpoint/2010/main" val="2026553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02A7-52D7-46B0-AC9E-5E9A225A1E0E}"/>
              </a:ext>
            </a:extLst>
          </p:cNvPr>
          <p:cNvSpPr>
            <a:spLocks noGrp="1"/>
          </p:cNvSpPr>
          <p:nvPr>
            <p:ph type="title"/>
          </p:nvPr>
        </p:nvSpPr>
        <p:spPr/>
        <p:txBody>
          <a:bodyPr>
            <a:normAutofit/>
          </a:bodyPr>
          <a:lstStyle/>
          <a:p>
            <a:pPr algn="ctr"/>
            <a:r>
              <a:rPr lang="en-US" sz="5000" dirty="0"/>
              <a:t>Creating a space for “radical empathy”</a:t>
            </a:r>
          </a:p>
        </p:txBody>
      </p:sp>
      <p:sp>
        <p:nvSpPr>
          <p:cNvPr id="3" name="Content Placeholder 2">
            <a:extLst>
              <a:ext uri="{FF2B5EF4-FFF2-40B4-BE49-F238E27FC236}">
                <a16:creationId xmlns:a16="http://schemas.microsoft.com/office/drawing/2014/main" id="{108E000D-841B-40FD-A32B-6EA162E34A03}"/>
              </a:ext>
            </a:extLst>
          </p:cNvPr>
          <p:cNvSpPr>
            <a:spLocks noGrp="1"/>
          </p:cNvSpPr>
          <p:nvPr>
            <p:ph idx="1"/>
          </p:nvPr>
        </p:nvSpPr>
        <p:spPr>
          <a:xfrm>
            <a:off x="675903" y="1690688"/>
            <a:ext cx="5420097" cy="4351338"/>
          </a:xfrm>
        </p:spPr>
        <p:txBody>
          <a:bodyPr>
            <a:noAutofit/>
          </a:bodyPr>
          <a:lstStyle/>
          <a:p>
            <a:pPr marL="0" indent="0">
              <a:buNone/>
            </a:pPr>
            <a:r>
              <a:rPr lang="en-US" sz="5000" dirty="0"/>
              <a:t>How do both Raimundi-Ortiz’s works, </a:t>
            </a:r>
            <a:r>
              <a:rPr lang="en-US" sz="5000" i="1" dirty="0"/>
              <a:t>Exodus/Pilgrimage </a:t>
            </a:r>
            <a:r>
              <a:rPr lang="en-US" sz="5000" dirty="0"/>
              <a:t>and </a:t>
            </a:r>
            <a:r>
              <a:rPr lang="en-US" sz="5000" i="1" dirty="0"/>
              <a:t>Pietà</a:t>
            </a:r>
            <a:r>
              <a:rPr lang="en-US" sz="5000" dirty="0"/>
              <a:t>,              create a space for “radical empathy”?</a:t>
            </a:r>
          </a:p>
        </p:txBody>
      </p:sp>
      <p:pic>
        <p:nvPicPr>
          <p:cNvPr id="10242" name="Picture 2" descr="Start From Within: How To Be More Empathetic In Your Practice">
            <a:extLst>
              <a:ext uri="{FF2B5EF4-FFF2-40B4-BE49-F238E27FC236}">
                <a16:creationId xmlns:a16="http://schemas.microsoft.com/office/drawing/2014/main" id="{AF14DB81-BDFA-4176-B7AD-09AD76E9D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990" y="2218532"/>
            <a:ext cx="6062137" cy="32956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662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xodus/Pilgrimage&amp;quot; Performance Honors Puerto Rican Traditions for UCF  Celebrates the Arts">
            <a:extLst>
              <a:ext uri="{FF2B5EF4-FFF2-40B4-BE49-F238E27FC236}">
                <a16:creationId xmlns:a16="http://schemas.microsoft.com/office/drawing/2014/main" id="{FE95EA28-434B-4FBD-AA5B-0310C4C7F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0"/>
            <a:ext cx="10279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744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FF4D6-3D82-4512-96DC-557A33D5EDE4}"/>
              </a:ext>
            </a:extLst>
          </p:cNvPr>
          <p:cNvSpPr>
            <a:spLocks noGrp="1"/>
          </p:cNvSpPr>
          <p:nvPr>
            <p:ph type="title"/>
          </p:nvPr>
        </p:nvSpPr>
        <p:spPr>
          <a:xfrm>
            <a:off x="0" y="160317"/>
            <a:ext cx="4987635" cy="694706"/>
          </a:xfrm>
        </p:spPr>
        <p:txBody>
          <a:bodyPr/>
          <a:lstStyle/>
          <a:p>
            <a:pPr algn="ctr"/>
            <a:r>
              <a:rPr lang="en-US" b="1" dirty="0"/>
              <a:t>Hurricane Maria, Sept 2017</a:t>
            </a:r>
          </a:p>
        </p:txBody>
      </p:sp>
      <p:pic>
        <p:nvPicPr>
          <p:cNvPr id="6" name="Picture Placeholder 5">
            <a:extLst>
              <a:ext uri="{FF2B5EF4-FFF2-40B4-BE49-F238E27FC236}">
                <a16:creationId xmlns:a16="http://schemas.microsoft.com/office/drawing/2014/main" id="{6AC590FB-1EBA-4F3E-85B3-FD371E0FE0E5}"/>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961" t="4413" r="3961" b="2725"/>
          <a:stretch/>
        </p:blipFill>
        <p:spPr>
          <a:xfrm>
            <a:off x="4987635" y="1104405"/>
            <a:ext cx="7170723" cy="5248894"/>
          </a:xfrm>
        </p:spPr>
      </p:pic>
      <p:sp>
        <p:nvSpPr>
          <p:cNvPr id="4" name="Text Placeholder 3">
            <a:extLst>
              <a:ext uri="{FF2B5EF4-FFF2-40B4-BE49-F238E27FC236}">
                <a16:creationId xmlns:a16="http://schemas.microsoft.com/office/drawing/2014/main" id="{C98B869F-F666-43C1-8948-7BDA386BAD46}"/>
              </a:ext>
            </a:extLst>
          </p:cNvPr>
          <p:cNvSpPr>
            <a:spLocks noGrp="1"/>
          </p:cNvSpPr>
          <p:nvPr>
            <p:ph type="body" sz="half" idx="2"/>
          </p:nvPr>
        </p:nvSpPr>
        <p:spPr>
          <a:xfrm>
            <a:off x="201881" y="987425"/>
            <a:ext cx="4785754" cy="5248894"/>
          </a:xfrm>
        </p:spPr>
        <p:txBody>
          <a:bodyPr>
            <a:noAutofit/>
          </a:bodyPr>
          <a:lstStyle/>
          <a:p>
            <a:pPr marL="285750" indent="-285750">
              <a:buFont typeface="Arial" panose="020B0604020202020204" pitchFamily="34" charset="0"/>
              <a:buChar char="•"/>
            </a:pPr>
            <a:r>
              <a:rPr lang="en-US" sz="2700" dirty="0"/>
              <a:t>Category 5 storm</a:t>
            </a:r>
          </a:p>
          <a:p>
            <a:pPr marL="285750" indent="-285750">
              <a:buFont typeface="Arial" panose="020B0604020202020204" pitchFamily="34" charset="0"/>
              <a:buChar char="•"/>
            </a:pPr>
            <a:r>
              <a:rPr lang="en-US" sz="2700" dirty="0"/>
              <a:t>In Puerto Rico, the winds spanned the entire island</a:t>
            </a:r>
          </a:p>
          <a:p>
            <a:pPr marL="285750" indent="-285750">
              <a:buFont typeface="Arial" panose="020B0604020202020204" pitchFamily="34" charset="0"/>
              <a:buChar char="•"/>
            </a:pPr>
            <a:r>
              <a:rPr lang="en-US" sz="2700" dirty="0"/>
              <a:t>Massive flooding</a:t>
            </a:r>
          </a:p>
          <a:p>
            <a:pPr marL="285750" indent="-285750">
              <a:buFont typeface="Arial" panose="020B0604020202020204" pitchFamily="34" charset="0"/>
              <a:buChar char="•"/>
            </a:pPr>
            <a:r>
              <a:rPr lang="en-US" sz="2700" dirty="0"/>
              <a:t>All residents lost electricity</a:t>
            </a:r>
          </a:p>
          <a:p>
            <a:pPr marL="285750" indent="-285750">
              <a:buFont typeface="Arial" panose="020B0604020202020204" pitchFamily="34" charset="0"/>
              <a:buChar char="•"/>
            </a:pPr>
            <a:r>
              <a:rPr lang="en-US" sz="2700" dirty="0"/>
              <a:t>Telephone communication   was disrupted</a:t>
            </a:r>
          </a:p>
          <a:p>
            <a:pPr marL="285750" indent="-285750">
              <a:buFont typeface="Arial" panose="020B0604020202020204" pitchFamily="34" charset="0"/>
              <a:buChar char="•"/>
            </a:pPr>
            <a:r>
              <a:rPr lang="en-US" sz="2700" dirty="0"/>
              <a:t>$92+ billion in damages</a:t>
            </a:r>
          </a:p>
          <a:p>
            <a:pPr marL="285750" indent="-285750">
              <a:buFont typeface="Arial" panose="020B0604020202020204" pitchFamily="34" charset="0"/>
              <a:buChar char="•"/>
            </a:pPr>
            <a:r>
              <a:rPr lang="en-US" sz="2700" dirty="0"/>
              <a:t>80% agriculture crops lost</a:t>
            </a:r>
          </a:p>
          <a:p>
            <a:pPr marL="285750" indent="-285750">
              <a:buFont typeface="Arial" panose="020B0604020202020204" pitchFamily="34" charset="0"/>
              <a:buChar char="•"/>
            </a:pPr>
            <a:r>
              <a:rPr lang="en-US" sz="2700" dirty="0"/>
              <a:t>85% homes were damaged</a:t>
            </a:r>
          </a:p>
          <a:p>
            <a:pPr marL="285750" indent="-285750">
              <a:buFont typeface="Arial" panose="020B0604020202020204" pitchFamily="34" charset="0"/>
              <a:buChar char="•"/>
            </a:pPr>
            <a:r>
              <a:rPr lang="en-US" sz="2700" dirty="0"/>
              <a:t>50,000+ residents displaced</a:t>
            </a:r>
          </a:p>
          <a:p>
            <a:pPr marL="285750" indent="-285750">
              <a:buFont typeface="Arial" panose="020B0604020202020204" pitchFamily="34" charset="0"/>
              <a:buChar char="•"/>
            </a:pPr>
            <a:r>
              <a:rPr lang="en-US" sz="2700" dirty="0"/>
              <a:t>2,975 lives lost in PR</a:t>
            </a:r>
          </a:p>
          <a:p>
            <a:pPr marL="285750" indent="-285750">
              <a:buFont typeface="Arial" panose="020B0604020202020204" pitchFamily="34" charset="0"/>
              <a:buChar char="•"/>
            </a:pPr>
            <a:endParaRPr lang="en-US" sz="2700" dirty="0"/>
          </a:p>
        </p:txBody>
      </p:sp>
      <p:sp>
        <p:nvSpPr>
          <p:cNvPr id="7" name="TextBox 6">
            <a:extLst>
              <a:ext uri="{FF2B5EF4-FFF2-40B4-BE49-F238E27FC236}">
                <a16:creationId xmlns:a16="http://schemas.microsoft.com/office/drawing/2014/main" id="{AAB65719-F55A-4650-BD49-09009306FD71}"/>
              </a:ext>
            </a:extLst>
          </p:cNvPr>
          <p:cNvSpPr txBox="1"/>
          <p:nvPr/>
        </p:nvSpPr>
        <p:spPr>
          <a:xfrm>
            <a:off x="4987635" y="6328351"/>
            <a:ext cx="7204365" cy="446276"/>
          </a:xfrm>
          <a:prstGeom prst="rect">
            <a:avLst/>
          </a:prstGeom>
          <a:noFill/>
        </p:spPr>
        <p:txBody>
          <a:bodyPr wrap="square" rtlCol="0">
            <a:spAutoFit/>
          </a:bodyPr>
          <a:lstStyle/>
          <a:p>
            <a:pPr algn="ctr"/>
            <a:r>
              <a:rPr lang="en-US" sz="2300" dirty="0"/>
              <a:t>Hurricane Maria approaching Puerto Rico, Sept 19, 2017</a:t>
            </a:r>
          </a:p>
        </p:txBody>
      </p:sp>
    </p:spTree>
    <p:extLst>
      <p:ext uri="{BB962C8B-B14F-4D97-AF65-F5344CB8AC3E}">
        <p14:creationId xmlns:p14="http://schemas.microsoft.com/office/powerpoint/2010/main" val="974668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urricane Maria Updates: In Puerto Rico, the Storm &amp;#39;Destroyed Us&amp;#39; - The New  York Times">
            <a:extLst>
              <a:ext uri="{FF2B5EF4-FFF2-40B4-BE49-F238E27FC236}">
                <a16:creationId xmlns:a16="http://schemas.microsoft.com/office/drawing/2014/main" id="{014D22AD-A716-4227-97A3-712B8DEB4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6213"/>
            <a:ext cx="9753600" cy="650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41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ood waters from Hurricane Maria in San Juan, Puerto Rico, on September 20, 2017. Courtesy Hector Retamal/AFP/Getty Images.">
            <a:extLst>
              <a:ext uri="{FF2B5EF4-FFF2-40B4-BE49-F238E27FC236}">
                <a16:creationId xmlns:a16="http://schemas.microsoft.com/office/drawing/2014/main" id="{867FDEB8-1E8B-4843-B885-A388E4256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80975"/>
            <a:ext cx="9753600" cy="649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201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2017 Hurricanes Didn&amp;#39;t Just Hit Puerto Rico—They Hit the Caribbean |  The Nation">
            <a:extLst>
              <a:ext uri="{FF2B5EF4-FFF2-40B4-BE49-F238E27FC236}">
                <a16:creationId xmlns:a16="http://schemas.microsoft.com/office/drawing/2014/main" id="{FC6EF929-62E9-4031-9749-D6EB9D344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5" y="0"/>
            <a:ext cx="10888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95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uerto Rico&amp;#39;s Agriculture and Farmers Decimated by Maria - The New York  Times">
            <a:extLst>
              <a:ext uri="{FF2B5EF4-FFF2-40B4-BE49-F238E27FC236}">
                <a16:creationId xmlns:a16="http://schemas.microsoft.com/office/drawing/2014/main" id="{1AD377A5-4802-421B-95AF-7084216A1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13" y="0"/>
            <a:ext cx="10290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006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B842B-F4CB-4EDA-92F7-D5A770C274E1}"/>
              </a:ext>
            </a:extLst>
          </p:cNvPr>
          <p:cNvSpPr>
            <a:spLocks noGrp="1"/>
          </p:cNvSpPr>
          <p:nvPr>
            <p:ph type="title"/>
          </p:nvPr>
        </p:nvSpPr>
        <p:spPr>
          <a:xfrm>
            <a:off x="838200" y="3645416"/>
            <a:ext cx="10515600" cy="2852737"/>
          </a:xfrm>
        </p:spPr>
        <p:txBody>
          <a:bodyPr>
            <a:normAutofit/>
          </a:bodyPr>
          <a:lstStyle/>
          <a:p>
            <a:pPr algn="ctr"/>
            <a:r>
              <a:rPr lang="en-US" sz="6500" b="0" i="1" dirty="0">
                <a:solidFill>
                  <a:srgbClr val="1F1F1F"/>
                </a:solidFill>
                <a:effectLst/>
                <a:latin typeface="europa"/>
              </a:rPr>
              <a:t>EXODUS | PILGRIMAGE</a:t>
            </a:r>
            <a:r>
              <a:rPr lang="en-US" sz="6500" b="0" dirty="0">
                <a:solidFill>
                  <a:srgbClr val="1F1F1F"/>
                </a:solidFill>
                <a:effectLst/>
                <a:latin typeface="europa"/>
              </a:rPr>
              <a:t> (2019)</a:t>
            </a:r>
            <a:r>
              <a:rPr lang="en-US" sz="6500" b="0" i="1" dirty="0">
                <a:solidFill>
                  <a:srgbClr val="1F1F1F"/>
                </a:solidFill>
                <a:effectLst/>
                <a:latin typeface="europa"/>
              </a:rPr>
              <a:t> </a:t>
            </a:r>
            <a:endParaRPr lang="en-US" sz="6500" dirty="0"/>
          </a:p>
        </p:txBody>
      </p:sp>
      <p:pic>
        <p:nvPicPr>
          <p:cNvPr id="4" name="Picture 2" descr="Exodus/Pilgrimage&amp;quot; Performance Honors Puerto Rican Traditions for UCF  Celebrates the Arts">
            <a:extLst>
              <a:ext uri="{FF2B5EF4-FFF2-40B4-BE49-F238E27FC236}">
                <a16:creationId xmlns:a16="http://schemas.microsoft.com/office/drawing/2014/main" id="{EB97F50F-9AFB-4621-9FB3-B116AB373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7479" y="525260"/>
            <a:ext cx="6977042" cy="465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19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9E28C81-2499-4ACA-9EBE-A9867CA9F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493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1590</Words>
  <Application>Microsoft Office PowerPoint</Application>
  <PresentationFormat>Widescreen</PresentationFormat>
  <Paragraphs>116</Paragraphs>
  <Slides>19</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Cambria</vt:lpstr>
      <vt:lpstr>europa</vt:lpstr>
      <vt:lpstr>Georgia</vt:lpstr>
      <vt:lpstr>Gotham SSm A</vt:lpstr>
      <vt:lpstr>Roboto</vt:lpstr>
      <vt:lpstr>Office Theme</vt:lpstr>
      <vt:lpstr>Wanda Raimundi-Ortiz </vt:lpstr>
      <vt:lpstr>PowerPoint Presentation</vt:lpstr>
      <vt:lpstr>Hurricane Maria, Sept 2017</vt:lpstr>
      <vt:lpstr>PowerPoint Presentation</vt:lpstr>
      <vt:lpstr>PowerPoint Presentation</vt:lpstr>
      <vt:lpstr>PowerPoint Presentation</vt:lpstr>
      <vt:lpstr>PowerPoint Presentation</vt:lpstr>
      <vt:lpstr>EXODUS | PILGRIMAGE (2019) </vt:lpstr>
      <vt:lpstr>PowerPoint Presentation</vt:lpstr>
      <vt:lpstr>PowerPoint Presentation</vt:lpstr>
      <vt:lpstr>PowerPoint Presentation</vt:lpstr>
      <vt:lpstr>Exodus/Pilgrimage (Éxodo/Peregrinaje)</vt:lpstr>
      <vt:lpstr>“As much as this performance is about forced migration under duress, it’s [also] about resilience. My intention is not to have a broken back — [but] to stand tall.” Wanda Raimundi-Ortiz</vt:lpstr>
      <vt:lpstr>Pietà   (Michelangelo,    1498-1499)</vt:lpstr>
      <vt:lpstr>An interview with the artist</vt:lpstr>
      <vt:lpstr>PowerPoint Presentation</vt:lpstr>
      <vt:lpstr>Pietà  (Raimundi-Ortiz, 2017)</vt:lpstr>
      <vt:lpstr>Pietà         (Raimundi-Ortiz, 2017)</vt:lpstr>
      <vt:lpstr>Creating a space for “radical empathy”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Cruz, Barbara</dc:creator>
  <cp:lastModifiedBy>Cruz, Barbara</cp:lastModifiedBy>
  <cp:revision>31</cp:revision>
  <dcterms:created xsi:type="dcterms:W3CDTF">2021-06-07T14:23:06Z</dcterms:created>
  <dcterms:modified xsi:type="dcterms:W3CDTF">2021-06-09T16:27:30Z</dcterms:modified>
</cp:coreProperties>
</file>