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57" r:id="rId4"/>
    <p:sldId id="271" r:id="rId5"/>
    <p:sldId id="274" r:id="rId6"/>
    <p:sldId id="273" r:id="rId7"/>
    <p:sldId id="259" r:id="rId8"/>
    <p:sldId id="284" r:id="rId9"/>
    <p:sldId id="280" r:id="rId10"/>
    <p:sldId id="260" r:id="rId11"/>
    <p:sldId id="283" r:id="rId12"/>
    <p:sldId id="265" r:id="rId13"/>
    <p:sldId id="261" r:id="rId14"/>
    <p:sldId id="275" r:id="rId15"/>
    <p:sldId id="281" r:id="rId16"/>
    <p:sldId id="262" r:id="rId17"/>
    <p:sldId id="264" r:id="rId18"/>
    <p:sldId id="267" r:id="rId19"/>
    <p:sldId id="282" r:id="rId20"/>
    <p:sldId id="279" r:id="rId21"/>
    <p:sldId id="268" r:id="rId22"/>
    <p:sldId id="270" r:id="rId23"/>
    <p:sldId id="278" r:id="rId24"/>
    <p:sldId id="276" r:id="rId25"/>
    <p:sldId id="263" r:id="rId26"/>
    <p:sldId id="269" r:id="rId27"/>
    <p:sldId id="277"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6841" autoAdjust="0"/>
  </p:normalViewPr>
  <p:slideViewPr>
    <p:cSldViewPr snapToGrid="0">
      <p:cViewPr varScale="1">
        <p:scale>
          <a:sx n="51" d="100"/>
          <a:sy n="51" d="100"/>
        </p:scale>
        <p:origin x="12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85CB1-4BA5-43CB-AA50-9B735FAFCDE7}"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0A584-740B-49DE-85CD-2CE0FE7E2B25}" type="slidenum">
              <a:rPr lang="en-US" smtClean="0"/>
              <a:t>‹#›</a:t>
            </a:fld>
            <a:endParaRPr lang="en-US"/>
          </a:p>
        </p:txBody>
      </p:sp>
    </p:spTree>
    <p:extLst>
      <p:ext uri="{BB962C8B-B14F-4D97-AF65-F5344CB8AC3E}">
        <p14:creationId xmlns:p14="http://schemas.microsoft.com/office/powerpoint/2010/main" val="420868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artstory.org/artist/pollock-jacks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Betty_Parso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artstory.org/critic/greenberg-clemen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theartstory.org/movement/color-field-painti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Barbara_Ros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n.wikipedia.org/wiki/Harry_N._Abrams,_Inc."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atimes.com/local/obituaries/la-me-hartigan22-2008nov22-story.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atimes.com/local/obituaries/la-me-hartigan22-2008nov22-story.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anshofmann.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28-year-old Helen  Frankenthaler in her West End Avenue studio for LIFE article, “Women Artists in Ascendance” (May 13, 1957)</a:t>
            </a:r>
          </a:p>
          <a:p>
            <a:r>
              <a:rPr lang="en-US" dirty="0"/>
              <a:t>Photographer: Gordon Parks</a:t>
            </a:r>
          </a:p>
        </p:txBody>
      </p:sp>
      <p:sp>
        <p:nvSpPr>
          <p:cNvPr id="4" name="Slide Number Placeholder 3"/>
          <p:cNvSpPr>
            <a:spLocks noGrp="1"/>
          </p:cNvSpPr>
          <p:nvPr>
            <p:ph type="sldNum" sz="quarter" idx="5"/>
          </p:nvPr>
        </p:nvSpPr>
        <p:spPr/>
        <p:txBody>
          <a:bodyPr/>
          <a:lstStyle/>
          <a:p>
            <a:fld id="{45E0A584-740B-49DE-85CD-2CE0FE7E2B25}" type="slidenum">
              <a:rPr lang="en-US" smtClean="0"/>
              <a:t>1</a:t>
            </a:fld>
            <a:endParaRPr lang="en-US"/>
          </a:p>
        </p:txBody>
      </p:sp>
    </p:spTree>
    <p:extLst>
      <p:ext uri="{BB962C8B-B14F-4D97-AF65-F5344CB8AC3E}">
        <p14:creationId xmlns:p14="http://schemas.microsoft.com/office/powerpoint/2010/main" val="65585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https://www.newyorker.com/magazine/2014/09/22/pours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Meets Clement (Clem) Greenberg (19 years Helen’s senior), the most influential art critic at the time, who introduces her to the professional art scene. Has a 5-year relationship with him. </a:t>
            </a:r>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10</a:t>
            </a:fld>
            <a:endParaRPr lang="en-US"/>
          </a:p>
        </p:txBody>
      </p:sp>
    </p:spTree>
    <p:extLst>
      <p:ext uri="{BB962C8B-B14F-4D97-AF65-F5344CB8AC3E}">
        <p14:creationId xmlns:p14="http://schemas.microsoft.com/office/powerpoint/2010/main" val="56939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 Frankenthaler and her friend Gaby Rodgers at the Beaux Arts Ball, Astor Hotel, New York, May 19, 1050.</a:t>
            </a:r>
          </a:p>
          <a:p>
            <a:r>
              <a:rPr lang="en-US" dirty="0"/>
              <a:t>Photograph originally appeared in LIFE magazine, June 12, 1950.</a:t>
            </a:r>
          </a:p>
        </p:txBody>
      </p:sp>
      <p:sp>
        <p:nvSpPr>
          <p:cNvPr id="4" name="Slide Number Placeholder 3"/>
          <p:cNvSpPr>
            <a:spLocks noGrp="1"/>
          </p:cNvSpPr>
          <p:nvPr>
            <p:ph type="sldNum" sz="quarter" idx="5"/>
          </p:nvPr>
        </p:nvSpPr>
        <p:spPr/>
        <p:txBody>
          <a:bodyPr/>
          <a:lstStyle/>
          <a:p>
            <a:fld id="{45E0A584-740B-49DE-85CD-2CE0FE7E2B25}" type="slidenum">
              <a:rPr lang="en-US" smtClean="0"/>
              <a:t>11</a:t>
            </a:fld>
            <a:endParaRPr lang="en-US"/>
          </a:p>
        </p:txBody>
      </p:sp>
    </p:spTree>
    <p:extLst>
      <p:ext uri="{BB962C8B-B14F-4D97-AF65-F5344CB8AC3E}">
        <p14:creationId xmlns:p14="http://schemas.microsoft.com/office/powerpoint/2010/main" val="137285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roxima N W01 Reg"/>
              </a:rPr>
              <a:t>Frankenthaler’s professional exhibition career began in 1950, when Adolph Gottlieb selected her painting </a:t>
            </a:r>
            <a:r>
              <a:rPr lang="en-US" b="0" i="1" dirty="0">
                <a:solidFill>
                  <a:srgbClr val="000000"/>
                </a:solidFill>
                <a:effectLst/>
                <a:latin typeface="Proxima N W01 Reg It"/>
              </a:rPr>
              <a:t>Beach</a:t>
            </a:r>
            <a:r>
              <a:rPr lang="en-US" b="0" i="0" dirty="0">
                <a:solidFill>
                  <a:srgbClr val="000000"/>
                </a:solidFill>
                <a:effectLst/>
                <a:latin typeface="Proxima N W01 Reg"/>
              </a:rPr>
              <a:t> (1950) for inclusion in the exhibition titled </a:t>
            </a:r>
            <a:r>
              <a:rPr lang="en-US" b="0" i="1" dirty="0">
                <a:solidFill>
                  <a:srgbClr val="000000"/>
                </a:solidFill>
                <a:effectLst/>
                <a:latin typeface="Proxima N W01 Reg It"/>
              </a:rPr>
              <a:t>Fifteen Unknowns: Selected by Artists of the </a:t>
            </a:r>
            <a:r>
              <a:rPr lang="en-US" b="0" i="1" dirty="0" err="1">
                <a:solidFill>
                  <a:srgbClr val="000000"/>
                </a:solidFill>
                <a:effectLst/>
                <a:latin typeface="Proxima N W01 Reg It"/>
              </a:rPr>
              <a:t>Kootz</a:t>
            </a:r>
            <a:r>
              <a:rPr lang="en-US" b="0" i="1" dirty="0">
                <a:solidFill>
                  <a:srgbClr val="000000"/>
                </a:solidFill>
                <a:effectLst/>
                <a:latin typeface="Proxima N W01 Reg It"/>
              </a:rPr>
              <a:t> Gallery</a:t>
            </a:r>
            <a:r>
              <a:rPr lang="en-US" b="0" i="0" dirty="0">
                <a:solidFill>
                  <a:srgbClr val="000000"/>
                </a:solidFill>
                <a:effectLst/>
                <a:latin typeface="Proxima N W01 Reg"/>
              </a:rPr>
              <a:t>.</a:t>
            </a:r>
          </a:p>
          <a:p>
            <a:r>
              <a:rPr lang="en-US" b="0" i="0" dirty="0">
                <a:solidFill>
                  <a:srgbClr val="000000"/>
                </a:solidFill>
                <a:effectLst/>
                <a:latin typeface="Proxima N W01 Reg"/>
              </a:rPr>
              <a:t>Source: https://www.frankenthalerfoundation.org/helen/biography</a:t>
            </a:r>
          </a:p>
          <a:p>
            <a:endParaRPr lang="en-US" dirty="0"/>
          </a:p>
          <a:p>
            <a:r>
              <a:rPr lang="en-US" dirty="0"/>
              <a:t>Image: https://www.newyorker.com/magazine/2021/04/12/helen-frankenthaler-and-the-messy-art-of-life</a:t>
            </a:r>
          </a:p>
        </p:txBody>
      </p:sp>
      <p:sp>
        <p:nvSpPr>
          <p:cNvPr id="4" name="Slide Number Placeholder 3"/>
          <p:cNvSpPr>
            <a:spLocks noGrp="1"/>
          </p:cNvSpPr>
          <p:nvPr>
            <p:ph type="sldNum" sz="quarter" idx="5"/>
          </p:nvPr>
        </p:nvSpPr>
        <p:spPr/>
        <p:txBody>
          <a:bodyPr/>
          <a:lstStyle/>
          <a:p>
            <a:fld id="{45E0A584-740B-49DE-85CD-2CE0FE7E2B25}" type="slidenum">
              <a:rPr lang="en-US" smtClean="0"/>
              <a:t>12</a:t>
            </a:fld>
            <a:endParaRPr lang="en-US"/>
          </a:p>
        </p:txBody>
      </p:sp>
    </p:spTree>
    <p:extLst>
      <p:ext uri="{BB962C8B-B14F-4D97-AF65-F5344CB8AC3E}">
        <p14:creationId xmlns:p14="http://schemas.microsoft.com/office/powerpoint/2010/main" val="383770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Sees Jackson Pollock’s work for the first </a:t>
            </a:r>
            <a:r>
              <a:rPr lang="en-US" sz="1800" dirty="0">
                <a:effectLst/>
                <a:latin typeface="Calibri" panose="020F0502020204030204" pitchFamily="34" charset="0"/>
                <a:ea typeface="Calibri" panose="020F0502020204030204" pitchFamily="34" charset="0"/>
              </a:rPr>
              <a:t>time. </a:t>
            </a:r>
          </a:p>
          <a:p>
            <a:pPr algn="l"/>
            <a:endParaRPr lang="en-US" sz="1800" dirty="0">
              <a:solidFill>
                <a:srgbClr val="000000"/>
              </a:solidFill>
              <a:effectLst/>
              <a:latin typeface="Calibri" panose="020F0502020204030204" pitchFamily="34" charset="0"/>
              <a:ea typeface="Calibri" panose="020F0502020204030204" pitchFamily="34" charset="0"/>
            </a:endParaRPr>
          </a:p>
          <a:p>
            <a:pPr algn="l"/>
            <a:r>
              <a:rPr lang="en-US" sz="1800" dirty="0">
                <a:solidFill>
                  <a:srgbClr val="000000"/>
                </a:solidFill>
                <a:effectLst/>
                <a:latin typeface="Calibri" panose="020F0502020204030204" pitchFamily="34" charset="0"/>
                <a:ea typeface="Calibri" panose="020F0502020204030204" pitchFamily="34" charset="0"/>
              </a:rPr>
              <a:t>Frankenthaler described her first encounter with Jackson Pollock’s work in 1950 as “a beautiful trauma.” </a:t>
            </a:r>
          </a:p>
          <a:p>
            <a:pPr algn="l"/>
            <a:endParaRPr lang="en-US" sz="1800" dirty="0">
              <a:solidFill>
                <a:srgbClr val="000000"/>
              </a:solidFill>
              <a:effectLst/>
              <a:latin typeface="Calibri" panose="020F0502020204030204" pitchFamily="34" charset="0"/>
            </a:endParaRPr>
          </a:p>
          <a:p>
            <a:r>
              <a:rPr lang="en-US" b="0" i="0" dirty="0">
                <a:solidFill>
                  <a:srgbClr val="101010"/>
                </a:solidFill>
                <a:effectLst/>
                <a:latin typeface="Roboto" panose="02000000000000000000" pitchFamily="2" charset="0"/>
              </a:rPr>
              <a:t>Frankenthaler was influenced by </a:t>
            </a:r>
            <a:r>
              <a:rPr lang="en-US" b="0" i="0" dirty="0">
                <a:solidFill>
                  <a:srgbClr val="101010"/>
                </a:solidFill>
                <a:effectLst/>
                <a:latin typeface="Roboto" panose="02000000000000000000" pitchFamily="2" charset="0"/>
                <a:hlinkClick r:id="rId3"/>
              </a:rPr>
              <a:t>“</a:t>
            </a:r>
            <a:r>
              <a:rPr lang="en-US" b="0" i="0" u="none" strike="noStrike" dirty="0">
                <a:solidFill>
                  <a:srgbClr val="0082C9"/>
                </a:solidFill>
                <a:effectLst/>
                <a:latin typeface="Roboto" panose="02000000000000000000" pitchFamily="2" charset="0"/>
                <a:hlinkClick r:id="rId3"/>
              </a:rPr>
              <a:t>Jackson Pollock's</a:t>
            </a:r>
            <a:r>
              <a:rPr lang="en-US" b="0" i="0" dirty="0">
                <a:solidFill>
                  <a:srgbClr val="101010"/>
                </a:solidFill>
                <a:effectLst/>
                <a:latin typeface="Roboto" panose="02000000000000000000" pitchFamily="2" charset="0"/>
              </a:rPr>
              <a:t> pouring technique, in which she likewise poured paints onto enormous canvases placed on the floor. But while Pollock used enamel paints, which remain on the surface of the canvas when dried, Frankenthaler poured oil paints that she had thinned with turpentine that then soaked into the fabric of the canvas. Frankenthaler's soak-stain process created luminescent, misty compositions dominated by large areas of color that seemed to have emerged onto the canvas naturally and organically.”</a:t>
            </a:r>
          </a:p>
          <a:p>
            <a:r>
              <a:rPr lang="en-US" b="0" i="0" dirty="0">
                <a:solidFill>
                  <a:srgbClr val="101010"/>
                </a:solidFill>
                <a:effectLst/>
                <a:latin typeface="Roboto" panose="02000000000000000000" pitchFamily="2" charset="0"/>
              </a:rPr>
              <a:t>Source: https://www.theartstory.org/artist/frankenthaler-helen/</a:t>
            </a:r>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13</a:t>
            </a:fld>
            <a:endParaRPr lang="en-US"/>
          </a:p>
        </p:txBody>
      </p:sp>
    </p:spTree>
    <p:extLst>
      <p:ext uri="{BB962C8B-B14F-4D97-AF65-F5344CB8AC3E}">
        <p14:creationId xmlns:p14="http://schemas.microsoft.com/office/powerpoint/2010/main" val="3049753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t>
            </a:r>
            <a:r>
              <a:rPr lang="en-US" b="0" i="0" dirty="0">
                <a:solidFill>
                  <a:srgbClr val="202122"/>
                </a:solidFill>
                <a:effectLst/>
                <a:latin typeface="Arial" panose="020B0604020202020204" pitchFamily="34" charset="0"/>
              </a:rPr>
              <a:t>The first Jackson Pollock show Frankenthaler saw was at the </a:t>
            </a:r>
            <a:r>
              <a:rPr lang="en-US" b="0" i="0" u="none" strike="noStrike" dirty="0">
                <a:solidFill>
                  <a:srgbClr val="0645AD"/>
                </a:solidFill>
                <a:effectLst/>
                <a:latin typeface="Arial" panose="020B0604020202020204" pitchFamily="34" charset="0"/>
                <a:hlinkClick r:id="rId3" tooltip="Betty Parsons"/>
              </a:rPr>
              <a:t>Betty Parsons Gallery</a:t>
            </a:r>
            <a:r>
              <a:rPr lang="en-US" b="0" i="0" dirty="0">
                <a:solidFill>
                  <a:srgbClr val="202122"/>
                </a:solidFill>
                <a:effectLst/>
                <a:latin typeface="Arial" panose="020B0604020202020204" pitchFamily="34" charset="0"/>
              </a:rPr>
              <a:t> in 1950. She had this to say about seeing Pollock's paintings </a:t>
            </a:r>
            <a:r>
              <a:rPr lang="en-US" b="0" i="1" dirty="0">
                <a:solidFill>
                  <a:srgbClr val="202122"/>
                </a:solidFill>
                <a:effectLst/>
                <a:latin typeface="Arial" panose="020B0604020202020204" pitchFamily="34" charset="0"/>
              </a:rPr>
              <a:t>Autumn Rhythm, Number 30, 1950</a:t>
            </a:r>
            <a:r>
              <a:rPr lang="en-US" b="0" i="0" dirty="0">
                <a:solidFill>
                  <a:srgbClr val="202122"/>
                </a:solidFill>
                <a:effectLst/>
                <a:latin typeface="Arial" panose="020B0604020202020204" pitchFamily="34" charset="0"/>
              </a:rPr>
              <a:t> (1950), </a:t>
            </a:r>
            <a:r>
              <a:rPr lang="en-US" b="0" i="1" dirty="0">
                <a:solidFill>
                  <a:srgbClr val="202122"/>
                </a:solidFill>
                <a:effectLst/>
                <a:latin typeface="Arial" panose="020B0604020202020204" pitchFamily="34" charset="0"/>
              </a:rPr>
              <a:t>Number One,1950 (Lavender Mist)</a:t>
            </a:r>
            <a:r>
              <a:rPr lang="en-US" b="0" i="0" dirty="0">
                <a:solidFill>
                  <a:srgbClr val="202122"/>
                </a:solidFill>
                <a:effectLst/>
                <a:latin typeface="Arial" panose="020B0604020202020204" pitchFamily="34" charset="0"/>
              </a:rPr>
              <a:t> (1950):</a:t>
            </a:r>
          </a:p>
          <a:p>
            <a:r>
              <a:rPr lang="en-US" i="1" dirty="0">
                <a:effectLst/>
              </a:rPr>
              <a:t>It was all there. I wanted to live in this land. I had to live there, and master the language.</a:t>
            </a:r>
            <a:r>
              <a:rPr lang="en-US" i="0" dirty="0">
                <a:effectLst/>
              </a:rPr>
              <a:t>”</a:t>
            </a:r>
          </a:p>
          <a:p>
            <a:r>
              <a:rPr lang="en-US" i="0" dirty="0">
                <a:effectLst/>
              </a:rPr>
              <a:t>Source: https://en.wikipedia.org/wiki/Helen_Frankenthaler</a:t>
            </a:r>
            <a:endParaRPr lang="en-US" i="1" dirty="0">
              <a:effectLst/>
            </a:endParaRPr>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14</a:t>
            </a:fld>
            <a:endParaRPr lang="en-US"/>
          </a:p>
        </p:txBody>
      </p:sp>
    </p:spTree>
    <p:extLst>
      <p:ext uri="{BB962C8B-B14F-4D97-AF65-F5344CB8AC3E}">
        <p14:creationId xmlns:p14="http://schemas.microsoft.com/office/powerpoint/2010/main" val="722778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Lee Krasner, Clem Greenberg, Helen Frankenthaler, &amp; Jackson Pollock at the nightclub Eddie Condon‘s, New York (January 1951)</a:t>
            </a:r>
          </a:p>
          <a:p>
            <a:r>
              <a:rPr lang="de-DE" dirty="0"/>
              <a:t>Photographer unidentified</a:t>
            </a:r>
            <a:r>
              <a:rPr lang="en-US" dirty="0"/>
              <a:t>.</a:t>
            </a:r>
          </a:p>
          <a:p>
            <a:r>
              <a:rPr lang="en-US" dirty="0"/>
              <a:t>Helen Frankenthaler Foundation Archives. </a:t>
            </a:r>
            <a:endParaRPr lang="de-DE" dirty="0"/>
          </a:p>
        </p:txBody>
      </p:sp>
      <p:sp>
        <p:nvSpPr>
          <p:cNvPr id="4" name="Slide Number Placeholder 3"/>
          <p:cNvSpPr>
            <a:spLocks noGrp="1"/>
          </p:cNvSpPr>
          <p:nvPr>
            <p:ph type="sldNum" sz="quarter" idx="5"/>
          </p:nvPr>
        </p:nvSpPr>
        <p:spPr/>
        <p:txBody>
          <a:bodyPr/>
          <a:lstStyle/>
          <a:p>
            <a:fld id="{45E0A584-740B-49DE-85CD-2CE0FE7E2B25}" type="slidenum">
              <a:rPr lang="en-US" smtClean="0"/>
              <a:t>15</a:t>
            </a:fld>
            <a:endParaRPr lang="en-US"/>
          </a:p>
        </p:txBody>
      </p:sp>
    </p:spTree>
    <p:extLst>
      <p:ext uri="{BB962C8B-B14F-4D97-AF65-F5344CB8AC3E}">
        <p14:creationId xmlns:p14="http://schemas.microsoft.com/office/powerpoint/2010/main" val="1544105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“O</a:t>
            </a:r>
            <a:r>
              <a:rPr lang="en-US" b="0" i="0" dirty="0">
                <a:solidFill>
                  <a:srgbClr val="000000"/>
                </a:solidFill>
                <a:effectLst/>
                <a:latin typeface="TNYAdobeCaslonPro"/>
              </a:rPr>
              <a:t>n October 26, 1952, that breakthrough took place when, from a “combination of impatience, laziness, and innovation,” as Frankenthaler later recalled, she decided to thin her paints with turpentine and let them soak into a large, empty canvas.”</a:t>
            </a:r>
          </a:p>
          <a:p>
            <a:r>
              <a:rPr lang="en-US" b="0" i="0" dirty="0">
                <a:solidFill>
                  <a:srgbClr val="000000"/>
                </a:solidFill>
                <a:effectLst/>
                <a:latin typeface="TNYAdobeCaslonPro"/>
              </a:rPr>
              <a:t>Source: https://www.newyorker.com/magazine/2021/04/12/helen-frankenthaler-and-the-messy-art-of-life</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a:t>
            </a:r>
            <a:r>
              <a:rPr lang="en-US" b="0" i="0" dirty="0">
                <a:solidFill>
                  <a:srgbClr val="101010"/>
                </a:solidFill>
                <a:effectLst/>
                <a:latin typeface="Roboto" panose="02000000000000000000" pitchFamily="2" charset="0"/>
              </a:rPr>
              <a:t>She invented the "soak-stain" technique, in which she poured turpentine-thinned paint onto canvas, producing luminous color washes that appeared to merge with the canvas and deny any hint of three-dimensional illusionism. Her breakthrough gave rise to the movement promoted by the influential art critic </a:t>
            </a:r>
            <a:r>
              <a:rPr lang="en-US" b="0" i="0" u="none" strike="noStrike" dirty="0">
                <a:solidFill>
                  <a:srgbClr val="0082C9"/>
                </a:solidFill>
                <a:effectLst/>
                <a:latin typeface="Roboto" panose="02000000000000000000" pitchFamily="2" charset="0"/>
                <a:hlinkClick r:id="rId3"/>
              </a:rPr>
              <a:t>Clement Greenberg</a:t>
            </a:r>
            <a:r>
              <a:rPr lang="en-US" b="0" i="0" dirty="0">
                <a:solidFill>
                  <a:srgbClr val="101010"/>
                </a:solidFill>
                <a:effectLst/>
                <a:latin typeface="Roboto" panose="02000000000000000000" pitchFamily="2" charset="0"/>
              </a:rPr>
              <a:t> as the "next big thing" in American art: </a:t>
            </a:r>
            <a:r>
              <a:rPr lang="en-US" b="0" i="0" u="none" strike="noStrike" dirty="0">
                <a:solidFill>
                  <a:srgbClr val="0082C9"/>
                </a:solidFill>
                <a:effectLst/>
                <a:latin typeface="Roboto" panose="02000000000000000000" pitchFamily="2" charset="0"/>
                <a:hlinkClick r:id="rId4"/>
              </a:rPr>
              <a:t>Color Field Painting</a:t>
            </a:r>
            <a:r>
              <a:rPr lang="en-US" b="0" i="0" dirty="0">
                <a:solidFill>
                  <a:srgbClr val="101010"/>
                </a:solidFill>
                <a:effectLst/>
                <a:latin typeface="Roboto" panose="02000000000000000000" pitchFamily="2" charset="0"/>
              </a:rPr>
              <a:t>, marked by airy compositions that celebrated the joys of pure color and gave an entirely new look and feel to the surface of the canvas.”</a:t>
            </a:r>
          </a:p>
          <a:p>
            <a:r>
              <a:rPr lang="en-US" b="0" i="0" dirty="0">
                <a:solidFill>
                  <a:srgbClr val="101010"/>
                </a:solidFill>
                <a:effectLst/>
                <a:latin typeface="Roboto" panose="02000000000000000000" pitchFamily="2" charset="0"/>
              </a:rPr>
              <a:t>Source: https://www.theartstory.org/artist/frankenthaler-helen/</a:t>
            </a:r>
          </a:p>
          <a:p>
            <a:r>
              <a:rPr lang="en-US" b="0" i="0" dirty="0">
                <a:solidFill>
                  <a:srgbClr val="101010"/>
                </a:solidFill>
                <a:effectLst/>
                <a:latin typeface="Roboto" panose="02000000000000000000" pitchFamily="2" charset="0"/>
              </a:rPr>
              <a:t> </a:t>
            </a: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“Frankenthaler often painted onto unprimed canvas with oil paints that she heavily diluted with turpentine, a technique that she named "soak stain." This allowed for the colors to soak directly into the canvas, creating a liquefied, translucent effect that strongly resembled watercolor. Soak stain was also said to be the ultimate fusing of image and canvas, drawing attention to the flatness of the painting itself. The major disadvantage of this method, however, is that the oil in the paints will eventually cause the canvas to discolor and rot away.”</a:t>
            </a:r>
          </a:p>
          <a:p>
            <a:r>
              <a:rPr lang="en-US" b="0" i="0" dirty="0">
                <a:solidFill>
                  <a:srgbClr val="202122"/>
                </a:solidFill>
                <a:effectLst/>
                <a:latin typeface="Arial" panose="020B0604020202020204" pitchFamily="34" charset="0"/>
              </a:rPr>
              <a:t>Source: https://en.wikipedia.org/wiki/Helen_Frankenthaler </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Image: https://www.theguardian.com/artanddesign/2011/dec/28/helen-Frankenthaler </a:t>
            </a:r>
          </a:p>
          <a:p>
            <a:endParaRPr lang="en-US" b="0" i="0" dirty="0">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45E0A584-740B-49DE-85CD-2CE0FE7E2B25}" type="slidenum">
              <a:rPr lang="en-US" smtClean="0"/>
              <a:t>16</a:t>
            </a:fld>
            <a:endParaRPr lang="en-US"/>
          </a:p>
        </p:txBody>
      </p:sp>
    </p:spTree>
    <p:extLst>
      <p:ext uri="{BB962C8B-B14F-4D97-AF65-F5344CB8AC3E}">
        <p14:creationId xmlns:p14="http://schemas.microsoft.com/office/powerpoint/2010/main" val="151754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“In </a:t>
            </a:r>
            <a:r>
              <a:rPr lang="en-US" b="0" i="1" dirty="0">
                <a:solidFill>
                  <a:srgbClr val="202122"/>
                </a:solidFill>
                <a:effectLst/>
                <a:latin typeface="Arial" panose="020B0604020202020204" pitchFamily="34" charset="0"/>
              </a:rPr>
              <a:t>Mountains and Sea</a:t>
            </a:r>
            <a:r>
              <a:rPr lang="en-US" b="0" i="0" dirty="0">
                <a:solidFill>
                  <a:srgbClr val="202122"/>
                </a:solidFill>
                <a:effectLst/>
                <a:latin typeface="Arial" panose="020B0604020202020204" pitchFamily="34" charset="0"/>
              </a:rPr>
              <a:t>, her first professionally exhibited work, Frankenthaler made use of the soak stain technique. The work itself was painted after a trip to Nova Scotia, which partly questions the extant of its non-representational status. Although </a:t>
            </a:r>
            <a:r>
              <a:rPr lang="en-US" b="0" i="1" dirty="0">
                <a:solidFill>
                  <a:srgbClr val="202122"/>
                </a:solidFill>
                <a:effectLst/>
                <a:latin typeface="Arial" panose="020B0604020202020204" pitchFamily="34" charset="0"/>
              </a:rPr>
              <a:t>Mountains and Sea</a:t>
            </a:r>
            <a:r>
              <a:rPr lang="en-US" b="0" i="0" dirty="0">
                <a:solidFill>
                  <a:srgbClr val="202122"/>
                </a:solidFill>
                <a:effectLst/>
                <a:latin typeface="Arial" panose="020B0604020202020204" pitchFamily="34" charset="0"/>
              </a:rPr>
              <a:t> is not a direct depiction of the Nova Scotia coastline, elements of the work suggest a kind of seascape or landscape, like the strokes of blue that join with areas of green.”</a:t>
            </a:r>
          </a:p>
          <a:p>
            <a:r>
              <a:rPr lang="en-US" b="0" i="0" dirty="0">
                <a:solidFill>
                  <a:srgbClr val="202122"/>
                </a:solidFill>
                <a:effectLst/>
                <a:latin typeface="Arial" panose="020B0604020202020204" pitchFamily="34" charset="0"/>
              </a:rPr>
              <a:t>Source: https://en.wikipedia.org/wiki/Helen_Frankenthaler </a:t>
            </a:r>
          </a:p>
          <a:p>
            <a:endParaRPr lang="en-US" b="0" i="0" dirty="0">
              <a:solidFill>
                <a:srgbClr val="202122"/>
              </a:solidFill>
              <a:effectLst/>
              <a:latin typeface="Arial" panose="020B0604020202020204" pitchFamily="34" charset="0"/>
            </a:endParaRPr>
          </a:p>
          <a:p>
            <a:r>
              <a:rPr lang="en-US" b="0" i="0" dirty="0">
                <a:solidFill>
                  <a:srgbClr val="000000"/>
                </a:solidFill>
                <a:effectLst/>
                <a:latin typeface="Open Sans" panose="020B0606030504020204" pitchFamily="34" charset="0"/>
              </a:rPr>
              <a:t>“She was just twenty-three when she poured puddles of paint, in palely glowing colors, onto a cotton canvas to produce "Mountains and Sea" (1952), which is the Rosetta stone of color-field (it's in the National Gallery of Art, in Washington),” And: “If color-field were a nation, that day would be its Fourth of July.”</a:t>
            </a:r>
          </a:p>
          <a:p>
            <a:r>
              <a:rPr lang="en-US" b="0" i="0" dirty="0">
                <a:solidFill>
                  <a:srgbClr val="000000"/>
                </a:solidFill>
                <a:effectLst/>
                <a:latin typeface="Open Sans" panose="020B0606030504020204" pitchFamily="34" charset="0"/>
              </a:rPr>
              <a:t>Source: </a:t>
            </a:r>
            <a:r>
              <a:rPr lang="en-US" b="0" i="0" dirty="0">
                <a:solidFill>
                  <a:srgbClr val="333333"/>
                </a:solidFill>
                <a:effectLst/>
                <a:latin typeface="Open Sans" panose="020B0606030504020204" pitchFamily="34" charset="0"/>
              </a:rPr>
              <a:t>Peter, S. (2014, September 22). When It Pours. </a:t>
            </a:r>
            <a:r>
              <a:rPr lang="en-US" b="0" i="1" dirty="0">
                <a:solidFill>
                  <a:srgbClr val="333333"/>
                </a:solidFill>
                <a:effectLst/>
                <a:latin typeface="Open Sans" panose="020B0606030504020204" pitchFamily="34" charset="0"/>
              </a:rPr>
              <a:t>The New Yorker</a:t>
            </a:r>
            <a:r>
              <a:rPr lang="en-US" b="0" i="0" dirty="0">
                <a:solidFill>
                  <a:srgbClr val="333333"/>
                </a:solidFill>
                <a:effectLst/>
                <a:latin typeface="Open Sans" panose="020B0606030504020204" pitchFamily="34" charset="0"/>
              </a:rPr>
              <a:t>, </a:t>
            </a:r>
            <a:r>
              <a:rPr lang="en-US" b="0" i="1" dirty="0">
                <a:solidFill>
                  <a:srgbClr val="333333"/>
                </a:solidFill>
                <a:effectLst/>
                <a:latin typeface="Open Sans" panose="020B0606030504020204" pitchFamily="34" charset="0"/>
              </a:rPr>
              <a:t>90</a:t>
            </a:r>
            <a:r>
              <a:rPr lang="en-US" b="0" i="0" dirty="0">
                <a:solidFill>
                  <a:srgbClr val="333333"/>
                </a:solidFill>
                <a:effectLst/>
                <a:latin typeface="Open Sans" panose="020B0606030504020204" pitchFamily="34" charset="0"/>
              </a:rPr>
              <a:t>(28), 110.</a:t>
            </a:r>
          </a:p>
          <a:p>
            <a:r>
              <a:rPr lang="en-US" b="0" i="0" dirty="0">
                <a:solidFill>
                  <a:srgbClr val="333333"/>
                </a:solidFill>
                <a:effectLst/>
                <a:latin typeface="Open Sans" panose="020B0606030504020204" pitchFamily="34" charset="0"/>
              </a:rPr>
              <a:t>https://link.gale.com/apps/doc/A383456685/AONE?u=tamp44898&amp;sid=bookmark-AONE&amp;xid=34827276</a:t>
            </a:r>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17</a:t>
            </a:fld>
            <a:endParaRPr lang="en-US"/>
          </a:p>
        </p:txBody>
      </p:sp>
    </p:spTree>
    <p:extLst>
      <p:ext uri="{BB962C8B-B14F-4D97-AF65-F5344CB8AC3E}">
        <p14:creationId xmlns:p14="http://schemas.microsoft.com/office/powerpoint/2010/main" val="238256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000000"/>
                </a:solidFill>
                <a:effectLst/>
                <a:latin typeface="TNYAdobeCaslonPro"/>
              </a:rPr>
              <a:t>Frankenthaler and Robert </a:t>
            </a:r>
            <a:r>
              <a:rPr lang="en-US" b="0" i="1" dirty="0" err="1">
                <a:solidFill>
                  <a:srgbClr val="000000"/>
                </a:solidFill>
                <a:effectLst/>
                <a:latin typeface="TNYAdobeCaslonPro"/>
              </a:rPr>
              <a:t>Motherwell</a:t>
            </a:r>
            <a:r>
              <a:rPr lang="en-US" b="0" i="1" dirty="0">
                <a:solidFill>
                  <a:srgbClr val="000000"/>
                </a:solidFill>
                <a:effectLst/>
                <a:latin typeface="TNYAdobeCaslonPro"/>
              </a:rPr>
              <a:t>, a New York power couple of abstract painting, in 1963.</a:t>
            </a:r>
            <a:r>
              <a:rPr lang="en-US" b="0" i="0" dirty="0">
                <a:solidFill>
                  <a:srgbClr val="666666"/>
                </a:solidFill>
                <a:effectLst/>
                <a:latin typeface="Graphik"/>
              </a:rPr>
              <a:t>Photograph by Arnold Newman / Getty</a:t>
            </a:r>
          </a:p>
          <a:p>
            <a:endParaRPr lang="en-US" b="0" i="0" dirty="0">
              <a:solidFill>
                <a:srgbClr val="666666"/>
              </a:solidFill>
              <a:effectLst/>
              <a:latin typeface="Graphik"/>
            </a:endParaRPr>
          </a:p>
          <a:p>
            <a:r>
              <a:rPr lang="en-US" b="0" i="0" dirty="0">
                <a:solidFill>
                  <a:srgbClr val="666666"/>
                </a:solidFill>
                <a:effectLst/>
                <a:latin typeface="Graphik"/>
              </a:rPr>
              <a:t>Image source: https://www.newyorker.com/magazine/2021/04/12/helen-frankenthaler-and-the-messy-art-of-life</a:t>
            </a:r>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18</a:t>
            </a:fld>
            <a:endParaRPr lang="en-US"/>
          </a:p>
        </p:txBody>
      </p:sp>
    </p:spTree>
    <p:extLst>
      <p:ext uri="{BB962C8B-B14F-4D97-AF65-F5344CB8AC3E}">
        <p14:creationId xmlns:p14="http://schemas.microsoft.com/office/powerpoint/2010/main" val="45996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 Frankenthaler and Robert </a:t>
            </a:r>
            <a:r>
              <a:rPr lang="en-US" dirty="0" err="1"/>
              <a:t>Motherwell</a:t>
            </a:r>
            <a:r>
              <a:rPr lang="en-US" dirty="0"/>
              <a:t> on their honeymoon, Saint Jean-de-luz, France (summer 1958)</a:t>
            </a:r>
          </a:p>
        </p:txBody>
      </p:sp>
      <p:sp>
        <p:nvSpPr>
          <p:cNvPr id="4" name="Slide Number Placeholder 3"/>
          <p:cNvSpPr>
            <a:spLocks noGrp="1"/>
          </p:cNvSpPr>
          <p:nvPr>
            <p:ph type="sldNum" sz="quarter" idx="5"/>
          </p:nvPr>
        </p:nvSpPr>
        <p:spPr/>
        <p:txBody>
          <a:bodyPr/>
          <a:lstStyle/>
          <a:p>
            <a:fld id="{45E0A584-740B-49DE-85CD-2CE0FE7E2B25}" type="slidenum">
              <a:rPr lang="en-US" smtClean="0"/>
              <a:t>19</a:t>
            </a:fld>
            <a:endParaRPr lang="en-US"/>
          </a:p>
        </p:txBody>
      </p:sp>
    </p:spTree>
    <p:extLst>
      <p:ext uri="{BB962C8B-B14F-4D97-AF65-F5344CB8AC3E}">
        <p14:creationId xmlns:p14="http://schemas.microsoft.com/office/powerpoint/2010/main" val="323215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Youngest of 3 girls. Privileged background; progressive and intellectual Jewish family.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One of her nannies remembers the young Helen using a piece of chalk to trace her route on the sidewalk from the Metropolitan Museum of Art (82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St &amp; 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Ave) to her home (74</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St &amp; Park Ave), all the while bent over and drawing the line while amused adults looked on. (Source: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Ninth Street Women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b="0" i="0" dirty="0">
              <a:solidFill>
                <a:srgbClr val="000000"/>
              </a:solidFill>
              <a:effectLst/>
              <a:latin typeface="TNYAdobeCaslonPro"/>
            </a:endParaRPr>
          </a:p>
          <a:p>
            <a:r>
              <a:rPr lang="en-US" b="0" i="0" dirty="0">
                <a:solidFill>
                  <a:srgbClr val="000000"/>
                </a:solidFill>
                <a:effectLst/>
                <a:latin typeface="TNYAdobeCaslonPro"/>
              </a:rPr>
              <a:t>“She was born in 1928, the daughter of a much admired New York State Supreme Court justice, and grew up on Park Avenue. The youngest and the prettiest of three daughters, she was very much her father’s favorite; she had a haunted relationship with her imposing mother, Martha, herself an unfulfilled artist. (Martha, caught in depression by Parkinson’s, committed suicide, decades later, by jumping from her apartment window.)”</a:t>
            </a:r>
          </a:p>
          <a:p>
            <a:r>
              <a:rPr lang="en-US" b="0" i="0" dirty="0">
                <a:solidFill>
                  <a:srgbClr val="000000"/>
                </a:solidFill>
                <a:effectLst/>
                <a:latin typeface="TNYAdobeCaslonPro"/>
              </a:rPr>
              <a:t>Source: https://www.newyorker.com/magazine/2021/04/12/helen-frankenthaler-and-the-messy-art-of-life </a:t>
            </a:r>
          </a:p>
        </p:txBody>
      </p:sp>
      <p:sp>
        <p:nvSpPr>
          <p:cNvPr id="4" name="Slide Number Placeholder 3"/>
          <p:cNvSpPr>
            <a:spLocks noGrp="1"/>
          </p:cNvSpPr>
          <p:nvPr>
            <p:ph type="sldNum" sz="quarter" idx="5"/>
          </p:nvPr>
        </p:nvSpPr>
        <p:spPr/>
        <p:txBody>
          <a:bodyPr/>
          <a:lstStyle/>
          <a:p>
            <a:fld id="{45E0A584-740B-49DE-85CD-2CE0FE7E2B25}" type="slidenum">
              <a:rPr lang="en-US" smtClean="0"/>
              <a:t>2</a:t>
            </a:fld>
            <a:endParaRPr lang="en-US"/>
          </a:p>
        </p:txBody>
      </p:sp>
    </p:spTree>
    <p:extLst>
      <p:ext uri="{BB962C8B-B14F-4D97-AF65-F5344CB8AC3E}">
        <p14:creationId xmlns:p14="http://schemas.microsoft.com/office/powerpoint/2010/main" val="46444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Image: https://emuseum.mfah.org/objects/47427/black-on-white;jsessionid=1DD3B55E3431892656F335F8F8AD180A</a:t>
            </a:r>
          </a:p>
          <a:p>
            <a:endParaRPr lang="en-US" b="0" i="0" dirty="0">
              <a:solidFill>
                <a:srgbClr val="333333"/>
              </a:solidFill>
              <a:effectLst/>
              <a:latin typeface="Georgia" panose="02040502050405020303" pitchFamily="18" charset="0"/>
            </a:endParaRPr>
          </a:p>
          <a:p>
            <a:r>
              <a:rPr lang="en-US" b="0" i="0" dirty="0" err="1">
                <a:solidFill>
                  <a:srgbClr val="333333"/>
                </a:solidFill>
                <a:effectLst/>
                <a:latin typeface="Georgia" panose="02040502050405020303" pitchFamily="18" charset="0"/>
              </a:rPr>
              <a:t>Motherwell</a:t>
            </a:r>
            <a:r>
              <a:rPr lang="en-US" b="0" i="0" dirty="0">
                <a:solidFill>
                  <a:srgbClr val="333333"/>
                </a:solidFill>
                <a:effectLst/>
                <a:latin typeface="Georgia" panose="02040502050405020303" pitchFamily="18" charset="0"/>
              </a:rPr>
              <a:t> was a member of the New York School (many credit </a:t>
            </a:r>
            <a:r>
              <a:rPr lang="en-US" b="0" i="0" dirty="0" err="1">
                <a:solidFill>
                  <a:srgbClr val="333333"/>
                </a:solidFill>
                <a:effectLst/>
                <a:latin typeface="Georgia" panose="02040502050405020303" pitchFamily="18" charset="0"/>
              </a:rPr>
              <a:t>Motherwell</a:t>
            </a:r>
            <a:r>
              <a:rPr lang="en-US" b="0" i="0" dirty="0">
                <a:solidFill>
                  <a:srgbClr val="333333"/>
                </a:solidFill>
                <a:effectLst/>
                <a:latin typeface="Georgia" panose="02040502050405020303" pitchFamily="18" charset="0"/>
              </a:rPr>
              <a:t> for coining the term), which also included Philip </a:t>
            </a:r>
            <a:r>
              <a:rPr lang="en-US" b="0" i="0" dirty="0" err="1">
                <a:solidFill>
                  <a:srgbClr val="333333"/>
                </a:solidFill>
                <a:effectLst/>
                <a:latin typeface="Georgia" panose="02040502050405020303" pitchFamily="18" charset="0"/>
              </a:rPr>
              <a:t>Guston</a:t>
            </a:r>
            <a:r>
              <a:rPr lang="en-US" b="0" i="0" dirty="0">
                <a:solidFill>
                  <a:srgbClr val="333333"/>
                </a:solidFill>
                <a:effectLst/>
                <a:latin typeface="Georgia" panose="02040502050405020303" pitchFamily="18" charset="0"/>
              </a:rPr>
              <a:t>, Willem de Kooning, Jackson Pollock, and Mark Rothko.</a:t>
            </a:r>
          </a:p>
          <a:p>
            <a:r>
              <a:rPr lang="en-US" b="0" i="0" dirty="0">
                <a:solidFill>
                  <a:srgbClr val="333333"/>
                </a:solidFill>
                <a:effectLst/>
                <a:latin typeface="Georgia" panose="02040502050405020303" pitchFamily="18" charset="0"/>
              </a:rPr>
              <a:t>Source: https://www.formidablemag.com/robert-motherwell/ </a:t>
            </a:r>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20</a:t>
            </a:fld>
            <a:endParaRPr lang="en-US"/>
          </a:p>
        </p:txBody>
      </p:sp>
    </p:spTree>
    <p:extLst>
      <p:ext uri="{BB962C8B-B14F-4D97-AF65-F5344CB8AC3E}">
        <p14:creationId xmlns:p14="http://schemas.microsoft.com/office/powerpoint/2010/main" val="2616625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b="0" i="1" dirty="0">
                <a:solidFill>
                  <a:srgbClr val="828282"/>
                </a:solidFill>
                <a:effectLst/>
                <a:latin typeface="Galliard"/>
              </a:rPr>
              <a:t>Helen Frankenthaler in her studio. Photo: Ernest Haas.</a:t>
            </a:r>
            <a:r>
              <a:rPr lang="en-US" b="0" i="0" dirty="0">
                <a:solidFill>
                  <a:srgbClr val="202122"/>
                </a:solidFill>
                <a:effectLst/>
                <a:latin typeface="Arial" panose="020B0604020202020204" pitchFamily="34" charset="0"/>
              </a:rPr>
              <a:t> https://newcriterion.com/blogs/dispatch/the-women-of-abstract-expressionism-10110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Frankenthaler developed her own technique of pouring diluted paint directly onto canvas, then manipulating it with mops and sponges to create vivid fields of color.</a:t>
            </a:r>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Source: https://www.npr.org/2011/12/27/144323377/abstract-artist-helen-frankenthaler-dies-at-age-83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21</a:t>
            </a:fld>
            <a:endParaRPr lang="en-US"/>
          </a:p>
        </p:txBody>
      </p:sp>
    </p:spTree>
    <p:extLst>
      <p:ext uri="{BB962C8B-B14F-4D97-AF65-F5344CB8AC3E}">
        <p14:creationId xmlns:p14="http://schemas.microsoft.com/office/powerpoint/2010/main" val="3676262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7176"/>
                </a:solidFill>
                <a:effectLst/>
                <a:latin typeface="helvetica" panose="020B0604020202020204" pitchFamily="34" charset="0"/>
              </a:rPr>
              <a:t>Left</a:t>
            </a:r>
            <a:r>
              <a:rPr lang="en-US" b="0" i="1" dirty="0">
                <a:solidFill>
                  <a:srgbClr val="677176"/>
                </a:solidFill>
                <a:effectLst/>
                <a:latin typeface="helvetica" panose="020B0604020202020204" pitchFamily="34" charset="0"/>
              </a:rPr>
              <a:t>: </a:t>
            </a:r>
            <a:r>
              <a:rPr lang="en-US" b="0" i="0" dirty="0">
                <a:solidFill>
                  <a:srgbClr val="677176"/>
                </a:solidFill>
                <a:effectLst/>
                <a:latin typeface="helvetica" panose="020B0604020202020204" pitchFamily="34" charset="0"/>
              </a:rPr>
              <a:t>F</a:t>
            </a:r>
            <a:r>
              <a:rPr lang="en-US" b="0" i="0" dirty="0">
                <a:solidFill>
                  <a:srgbClr val="000000"/>
                </a:solidFill>
                <a:effectLst/>
                <a:latin typeface="Ave-Book"/>
              </a:rPr>
              <a:t>rankenthaler in Fiat “Jolly,” 622 Commercial Street, Provincetown, summer 1961. Courtesy The Dedalus Foundation, Inc.</a:t>
            </a:r>
          </a:p>
          <a:p>
            <a:r>
              <a:rPr lang="en-US" b="0" i="0" dirty="0">
                <a:solidFill>
                  <a:srgbClr val="000000"/>
                </a:solidFill>
                <a:effectLst/>
                <a:latin typeface="Ave-Book"/>
              </a:rPr>
              <a:t>Source: https://parrishart.org/exhibitions/abstract-climates/ </a:t>
            </a:r>
          </a:p>
          <a:p>
            <a:endParaRPr lang="en-US" b="0" i="0" dirty="0">
              <a:solidFill>
                <a:srgbClr val="677176"/>
              </a:solidFill>
              <a:effectLst/>
              <a:latin typeface="helvetica" panose="020B0604020202020204" pitchFamily="34" charset="0"/>
            </a:endParaRPr>
          </a:p>
          <a:p>
            <a:r>
              <a:rPr lang="en-US" b="0" i="0" dirty="0">
                <a:solidFill>
                  <a:srgbClr val="677176"/>
                </a:solidFill>
                <a:effectLst/>
                <a:latin typeface="helvetica" panose="020B0604020202020204" pitchFamily="34" charset="0"/>
              </a:rPr>
              <a:t>Right: </a:t>
            </a:r>
            <a:r>
              <a:rPr lang="en-US" b="0" i="0" dirty="0" err="1">
                <a:solidFill>
                  <a:srgbClr val="677176"/>
                </a:solidFill>
                <a:effectLst/>
                <a:latin typeface="helvetica" panose="020B0604020202020204" pitchFamily="34" charset="0"/>
              </a:rPr>
              <a:t>Motherwell</a:t>
            </a:r>
            <a:r>
              <a:rPr lang="en-US" b="0" i="0" dirty="0">
                <a:solidFill>
                  <a:srgbClr val="677176"/>
                </a:solidFill>
                <a:effectLst/>
                <a:latin typeface="helvetica" panose="020B0604020202020204" pitchFamily="34" charset="0"/>
              </a:rPr>
              <a:t> and Helen Frankenthaler in Provincetown, summer of 1961. </a:t>
            </a:r>
          </a:p>
          <a:p>
            <a:r>
              <a:rPr lang="en-US" b="0" i="0" dirty="0">
                <a:solidFill>
                  <a:srgbClr val="677176"/>
                </a:solidFill>
                <a:effectLst/>
                <a:latin typeface="helvetica" panose="020B0604020202020204" pitchFamily="34" charset="0"/>
              </a:rPr>
              <a:t>Source: https://www.dedalusfoundation.org/blog/category/uncategorized </a:t>
            </a:r>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22</a:t>
            </a:fld>
            <a:endParaRPr lang="en-US"/>
          </a:p>
        </p:txBody>
      </p:sp>
    </p:spTree>
    <p:extLst>
      <p:ext uri="{BB962C8B-B14F-4D97-AF65-F5344CB8AC3E}">
        <p14:creationId xmlns:p14="http://schemas.microsoft.com/office/powerpoint/2010/main" val="3322374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77176"/>
                </a:solidFill>
                <a:effectLst/>
                <a:latin typeface="helvetica" panose="020B0604020202020204" pitchFamily="34" charset="0"/>
              </a:rPr>
              <a:t>Left: </a:t>
            </a:r>
            <a:r>
              <a:rPr lang="en-US" b="0" i="0" dirty="0" err="1">
                <a:solidFill>
                  <a:srgbClr val="677176"/>
                </a:solidFill>
                <a:effectLst/>
                <a:latin typeface="helvetica" panose="020B0604020202020204" pitchFamily="34" charset="0"/>
              </a:rPr>
              <a:t>Motherwell’s</a:t>
            </a:r>
            <a:r>
              <a:rPr lang="en-US" b="0" i="0" dirty="0">
                <a:solidFill>
                  <a:srgbClr val="677176"/>
                </a:solidFill>
                <a:effectLst/>
                <a:latin typeface="helvetica" panose="020B0604020202020204" pitchFamily="34" charset="0"/>
              </a:rPr>
              <a:t> </a:t>
            </a:r>
            <a:r>
              <a:rPr lang="en-US" b="0" i="1" dirty="0">
                <a:solidFill>
                  <a:srgbClr val="686868"/>
                </a:solidFill>
                <a:effectLst/>
                <a:latin typeface="helvetica" panose="020B0604020202020204" pitchFamily="34" charset="0"/>
              </a:rPr>
              <a:t>Beside the Sea, 1962. Oil on paper, 28 ¾ x 22 ¾”</a:t>
            </a:r>
          </a:p>
          <a:p>
            <a:endParaRPr lang="en-US" dirty="0"/>
          </a:p>
          <a:p>
            <a:r>
              <a:rPr lang="en-US" dirty="0"/>
              <a:t>Right: </a:t>
            </a:r>
            <a:r>
              <a:rPr lang="en-US" dirty="0" err="1"/>
              <a:t>Fankenthaler’s</a:t>
            </a:r>
            <a:r>
              <a:rPr lang="en-US" dirty="0"/>
              <a:t> </a:t>
            </a:r>
            <a:r>
              <a:rPr lang="en-US" i="1" dirty="0"/>
              <a:t>Summer Scene: Provincetown </a:t>
            </a:r>
            <a:r>
              <a:rPr lang="en-US" i="0" dirty="0"/>
              <a:t>(1961)</a:t>
            </a:r>
          </a:p>
        </p:txBody>
      </p:sp>
      <p:sp>
        <p:nvSpPr>
          <p:cNvPr id="4" name="Slide Number Placeholder 3"/>
          <p:cNvSpPr>
            <a:spLocks noGrp="1"/>
          </p:cNvSpPr>
          <p:nvPr>
            <p:ph type="sldNum" sz="quarter" idx="5"/>
          </p:nvPr>
        </p:nvSpPr>
        <p:spPr/>
        <p:txBody>
          <a:bodyPr/>
          <a:lstStyle/>
          <a:p>
            <a:fld id="{45E0A584-740B-49DE-85CD-2CE0FE7E2B25}" type="slidenum">
              <a:rPr lang="en-US" smtClean="0"/>
              <a:t>23</a:t>
            </a:fld>
            <a:endParaRPr lang="en-US"/>
          </a:p>
        </p:txBody>
      </p:sp>
    </p:spTree>
    <p:extLst>
      <p:ext uri="{BB962C8B-B14F-4D97-AF65-F5344CB8AC3E}">
        <p14:creationId xmlns:p14="http://schemas.microsoft.com/office/powerpoint/2010/main" val="114434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https://www.frankenthalerfoundation.org/artworks/pink-lady/details/all</a:t>
            </a:r>
          </a:p>
          <a:p>
            <a:endParaRPr lang="en-US" dirty="0"/>
          </a:p>
          <a:p>
            <a:r>
              <a:rPr lang="en-US" dirty="0"/>
              <a:t>Quote Source: https://www.npr.org/2011/12/27/144323377/abstract-artist-helen-frankenthaler-dies-at-age-83 </a:t>
            </a:r>
          </a:p>
        </p:txBody>
      </p:sp>
      <p:sp>
        <p:nvSpPr>
          <p:cNvPr id="4" name="Slide Number Placeholder 3"/>
          <p:cNvSpPr>
            <a:spLocks noGrp="1"/>
          </p:cNvSpPr>
          <p:nvPr>
            <p:ph type="sldNum" sz="quarter" idx="5"/>
          </p:nvPr>
        </p:nvSpPr>
        <p:spPr/>
        <p:txBody>
          <a:bodyPr/>
          <a:lstStyle/>
          <a:p>
            <a:fld id="{45E0A584-740B-49DE-85CD-2CE0FE7E2B25}" type="slidenum">
              <a:rPr lang="en-US" smtClean="0"/>
              <a:t>24</a:t>
            </a:fld>
            <a:endParaRPr lang="en-US"/>
          </a:p>
        </p:txBody>
      </p:sp>
    </p:spTree>
    <p:extLst>
      <p:ext uri="{BB962C8B-B14F-4D97-AF65-F5344CB8AC3E}">
        <p14:creationId xmlns:p14="http://schemas.microsoft.com/office/powerpoint/2010/main" val="1931208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quote:</a:t>
            </a:r>
          </a:p>
          <a:p>
            <a:endParaRPr lang="en-US" dirty="0"/>
          </a:p>
          <a:p>
            <a:pPr algn="l"/>
            <a:r>
              <a:rPr lang="en-US" b="0" i="0" dirty="0">
                <a:solidFill>
                  <a:srgbClr val="202122"/>
                </a:solidFill>
                <a:effectLst/>
                <a:latin typeface="Arial" panose="020B0604020202020204" pitchFamily="34" charset="0"/>
              </a:rPr>
              <a:t>A really good picture looks as if it's happened at once. It's an immediate image. For my own work, when a picture looks labored and overworked, and you can read in it—well, she did this and then she did that, and then she did that—there is something in it that has not got to do with beautiful art to me. And I usually throw these out, though I think very often it takes ten of those over-labored efforts to produce one really beautiful wrist motion that is synchronized with your head and heart, and you have it, and therefore it looks as if it were born in a minute.</a:t>
            </a:r>
          </a:p>
          <a:p>
            <a:pPr algn="l"/>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In </a:t>
            </a:r>
            <a:r>
              <a:rPr lang="en-US" b="0" i="1" u="none" strike="noStrike" dirty="0">
                <a:solidFill>
                  <a:srgbClr val="0645AD"/>
                </a:solidFill>
                <a:effectLst/>
                <a:latin typeface="Arial" panose="020B0604020202020204" pitchFamily="34" charset="0"/>
                <a:hlinkClick r:id="rId3" tooltip="Barbara Rose"/>
              </a:rPr>
              <a:t>Barbara Rose</a:t>
            </a:r>
            <a:r>
              <a:rPr lang="en-US" b="0" i="1" dirty="0">
                <a:solidFill>
                  <a:srgbClr val="202122"/>
                </a:solidFill>
                <a:effectLst/>
                <a:latin typeface="Arial" panose="020B0604020202020204" pitchFamily="34" charset="0"/>
              </a:rPr>
              <a:t>, Frankenthaler (New York: </a:t>
            </a:r>
            <a:r>
              <a:rPr lang="en-US" b="0" i="1" u="none" strike="noStrike" dirty="0">
                <a:solidFill>
                  <a:srgbClr val="0645AD"/>
                </a:solidFill>
                <a:effectLst/>
                <a:latin typeface="Arial" panose="020B0604020202020204" pitchFamily="34" charset="0"/>
                <a:hlinkClick r:id="rId4" tooltip="Harry N. Abrams, Inc."/>
              </a:rPr>
              <a:t>Harry N. Abrams, Inc.</a:t>
            </a:r>
            <a:r>
              <a:rPr lang="en-US" b="0" i="1" dirty="0">
                <a:solidFill>
                  <a:srgbClr val="202122"/>
                </a:solidFill>
                <a:effectLst/>
                <a:latin typeface="Arial" panose="020B0604020202020204" pitchFamily="34" charset="0"/>
              </a:rPr>
              <a:t> 1975, p. 85)</a:t>
            </a:r>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25</a:t>
            </a:fld>
            <a:endParaRPr lang="en-US"/>
          </a:p>
        </p:txBody>
      </p:sp>
    </p:spTree>
    <p:extLst>
      <p:ext uri="{BB962C8B-B14F-4D97-AF65-F5344CB8AC3E}">
        <p14:creationId xmlns:p14="http://schemas.microsoft.com/office/powerpoint/2010/main" val="759912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898989"/>
                </a:solidFill>
                <a:effectLst/>
                <a:latin typeface="fira-sans"/>
              </a:rPr>
              <a:t>Painters Joan Mitchell (left), Helen Frankenthaler (center), and Grace Hartigan (right) at the opening of an exhibition of Frankenthaler paintings. New York City. USA. 1957. </a:t>
            </a:r>
            <a:r>
              <a:rPr lang="en-US" b="0" i="1" dirty="0">
                <a:solidFill>
                  <a:srgbClr val="898989"/>
                </a:solidFill>
                <a:effectLst/>
                <a:latin typeface="fira-sans"/>
              </a:rPr>
              <a:t>© Burt </a:t>
            </a:r>
            <a:r>
              <a:rPr lang="en-US" b="0" i="1" dirty="0" err="1">
                <a:solidFill>
                  <a:srgbClr val="898989"/>
                </a:solidFill>
                <a:effectLst/>
                <a:latin typeface="fira-sans"/>
              </a:rPr>
              <a:t>Glinn</a:t>
            </a:r>
            <a:r>
              <a:rPr lang="en-US" b="0" i="1" dirty="0">
                <a:solidFill>
                  <a:srgbClr val="898989"/>
                </a:solidFill>
                <a:effectLst/>
                <a:latin typeface="fira-sans"/>
              </a:rPr>
              <a:t> | Magnum Photos</a:t>
            </a:r>
            <a:endParaRPr lang="en-US" b="0" i="0" dirty="0">
              <a:solidFill>
                <a:srgbClr val="898989"/>
              </a:solidFill>
              <a:effectLst/>
              <a:latin typeface="fira-sans"/>
            </a:endParaRPr>
          </a:p>
          <a:p>
            <a:r>
              <a:rPr lang="en-US" b="0" i="0" dirty="0">
                <a:solidFill>
                  <a:srgbClr val="898989"/>
                </a:solidFill>
                <a:effectLst/>
                <a:latin typeface="fira-sans"/>
              </a:rPr>
              <a:t>Image source: https://www.magnumphotos.com/arts-culture/art/in-the-studio-helen-frankenthaler-bohemian-beat-generation-burt-glinn/ </a:t>
            </a:r>
          </a:p>
          <a:p>
            <a:endParaRPr lang="en-US" b="0" i="0" dirty="0">
              <a:solidFill>
                <a:srgbClr val="898989"/>
              </a:solidFill>
              <a:effectLst/>
              <a:latin typeface="fira-sans"/>
            </a:endParaRPr>
          </a:p>
          <a:p>
            <a:r>
              <a:rPr lang="en-US" b="0" i="0" dirty="0">
                <a:solidFill>
                  <a:srgbClr val="898989"/>
                </a:solidFill>
                <a:effectLst/>
                <a:latin typeface="fira-sans"/>
              </a:rPr>
              <a:t>Joan Mitchell: called Frankenthaler the “Kotex painter,” referencing the smears in her work. </a:t>
            </a:r>
          </a:p>
          <a:p>
            <a:endParaRPr lang="en-US" b="0" i="0" dirty="0">
              <a:solidFill>
                <a:srgbClr val="898989"/>
              </a:solidFill>
              <a:effectLst/>
              <a:latin typeface="fira-sans"/>
            </a:endParaRPr>
          </a:p>
          <a:p>
            <a:r>
              <a:rPr lang="en-US" b="0" i="0" dirty="0">
                <a:solidFill>
                  <a:srgbClr val="898989"/>
                </a:solidFill>
                <a:effectLst/>
                <a:latin typeface="fira-sans"/>
              </a:rPr>
              <a:t>Grace Hartigan: </a:t>
            </a:r>
            <a:r>
              <a:rPr lang="en-US" b="0" i="0" dirty="0">
                <a:solidFill>
                  <a:srgbClr val="000000"/>
                </a:solidFill>
                <a:effectLst/>
                <a:latin typeface="Georgia" panose="02040502050405020303" pitchFamily="18" charset="0"/>
              </a:rPr>
              <a:t>“Easy for Helen to be the fairy princess,” the painter </a:t>
            </a:r>
            <a:r>
              <a:rPr lang="en-US" b="0" i="0" u="sng" dirty="0">
                <a:effectLst/>
                <a:latin typeface="Georgia" panose="02040502050405020303" pitchFamily="18" charset="0"/>
                <a:hlinkClick r:id="rId3"/>
              </a:rPr>
              <a:t>Grace Hartigan</a:t>
            </a:r>
            <a:r>
              <a:rPr lang="en-US" b="0" i="0" dirty="0">
                <a:solidFill>
                  <a:srgbClr val="000000"/>
                </a:solidFill>
                <a:effectLst/>
                <a:latin typeface="Georgia" panose="02040502050405020303" pitchFamily="18" charset="0"/>
              </a:rPr>
              <a:t> wrote in her journal in 1950. “She hasn’t seen the dragon yet.” And also: </a:t>
            </a:r>
            <a:r>
              <a:rPr lang="en-US" b="0" i="0" dirty="0">
                <a:solidFill>
                  <a:srgbClr val="000000"/>
                </a:solidFill>
                <a:effectLst/>
                <a:latin typeface="TNYAdobeCaslonPro"/>
              </a:rPr>
              <a:t>that her pictures seemed “made between cocktails and dinner.” </a:t>
            </a:r>
            <a:endParaRPr lang="en-US" b="0" i="0" dirty="0">
              <a:solidFill>
                <a:srgbClr val="000000"/>
              </a:solidFill>
              <a:effectLst/>
              <a:latin typeface="Georgia" panose="02040502050405020303" pitchFamily="18" charset="0"/>
            </a:endParaRPr>
          </a:p>
          <a:p>
            <a:r>
              <a:rPr lang="en-US" b="0" i="0" dirty="0">
                <a:solidFill>
                  <a:srgbClr val="000000"/>
                </a:solidFill>
                <a:effectLst/>
                <a:latin typeface="Georgia" panose="02040502050405020303" pitchFamily="18" charset="0"/>
              </a:rPr>
              <a:t>Source: https://www.latimes.com/entertainment-arts/books/story/2021-02-17/artist-helen-frankenthaler-bio </a:t>
            </a:r>
            <a:endParaRPr lang="en-US" dirty="0"/>
          </a:p>
          <a:p>
            <a:endParaRPr lang="en-US" i="0" dirty="0"/>
          </a:p>
        </p:txBody>
      </p:sp>
      <p:sp>
        <p:nvSpPr>
          <p:cNvPr id="4" name="Slide Number Placeholder 3"/>
          <p:cNvSpPr>
            <a:spLocks noGrp="1"/>
          </p:cNvSpPr>
          <p:nvPr>
            <p:ph type="sldNum" sz="quarter" idx="5"/>
          </p:nvPr>
        </p:nvSpPr>
        <p:spPr/>
        <p:txBody>
          <a:bodyPr/>
          <a:lstStyle/>
          <a:p>
            <a:fld id="{45E0A584-740B-49DE-85CD-2CE0FE7E2B25}" type="slidenum">
              <a:rPr lang="en-US" smtClean="0"/>
              <a:t>26</a:t>
            </a:fld>
            <a:endParaRPr lang="en-US"/>
          </a:p>
        </p:txBody>
      </p:sp>
    </p:spTree>
    <p:extLst>
      <p:ext uri="{BB962C8B-B14F-4D97-AF65-F5344CB8AC3E}">
        <p14:creationId xmlns:p14="http://schemas.microsoft.com/office/powerpoint/2010/main" val="3134424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b="0" i="0" dirty="0">
                <a:solidFill>
                  <a:srgbClr val="333333"/>
                </a:solidFill>
                <a:effectLst/>
                <a:latin typeface="Open Sans" panose="020B0606030504020204" pitchFamily="34" charset="0"/>
              </a:rPr>
              <a:t>Stephen M. </a:t>
            </a:r>
            <a:r>
              <a:rPr lang="en-US" b="0" i="0" dirty="0" err="1">
                <a:solidFill>
                  <a:srgbClr val="333333"/>
                </a:solidFill>
                <a:effectLst/>
                <a:latin typeface="Open Sans" panose="020B0606030504020204" pitchFamily="34" charset="0"/>
              </a:rPr>
              <a:t>DuBrul</a:t>
            </a:r>
            <a:r>
              <a:rPr lang="en-US" b="0" i="0" dirty="0">
                <a:solidFill>
                  <a:srgbClr val="333333"/>
                </a:solidFill>
                <a:effectLst/>
                <a:latin typeface="Open Sans" panose="020B0606030504020204" pitchFamily="34" charset="0"/>
              </a:rPr>
              <a:t>, Jr. (1929-2012)</a:t>
            </a:r>
          </a:p>
          <a:p>
            <a:r>
              <a:rPr lang="en-US" b="0" i="0" dirty="0">
                <a:solidFill>
                  <a:srgbClr val="333333"/>
                </a:solidFill>
                <a:effectLst/>
                <a:latin typeface="Open Sans" panose="020B0606030504020204" pitchFamily="34" charset="0"/>
              </a:rPr>
              <a:t>He was an investment banker who served under the Gerald Ford administration.</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2001: </a:t>
            </a:r>
            <a:r>
              <a:rPr lang="en-US" b="0" i="0" dirty="0">
                <a:solidFill>
                  <a:srgbClr val="303030"/>
                </a:solidFill>
                <a:effectLst/>
                <a:latin typeface="Georgia Pro" panose="02040502050405020303" pitchFamily="18" charset="0"/>
              </a:rPr>
              <a:t>She was awarded the National Medal of Arts. From 1985 to 1992, she served on the National Council on the Arts of the National Endowment for the Arts.</a:t>
            </a:r>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Source: https://www.telegram.com/story/news/local/north/2011/12/28/abstract-painter-helen-frankenthaler-dies/49788812007/</a:t>
            </a:r>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27</a:t>
            </a:fld>
            <a:endParaRPr lang="en-US"/>
          </a:p>
        </p:txBody>
      </p:sp>
    </p:spTree>
    <p:extLst>
      <p:ext uri="{BB962C8B-B14F-4D97-AF65-F5344CB8AC3E}">
        <p14:creationId xmlns:p14="http://schemas.microsoft.com/office/powerpoint/2010/main" val="3595425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she died after a long and undisclosed illness.</a:t>
            </a:r>
          </a:p>
          <a:p>
            <a:endParaRPr lang="en-US" dirty="0"/>
          </a:p>
          <a:p>
            <a:r>
              <a:rPr lang="en-US" dirty="0"/>
              <a:t>Source: https://www.frankenthalerfoundation.org/helen/biography </a:t>
            </a:r>
          </a:p>
          <a:p>
            <a:endParaRPr lang="en-US" dirty="0"/>
          </a:p>
          <a:p>
            <a:r>
              <a:rPr lang="en-US" dirty="0"/>
              <a:t>Image: https://www.taiwannews.com.tw/en/news/1801113 </a:t>
            </a:r>
          </a:p>
        </p:txBody>
      </p:sp>
      <p:sp>
        <p:nvSpPr>
          <p:cNvPr id="4" name="Slide Number Placeholder 3"/>
          <p:cNvSpPr>
            <a:spLocks noGrp="1"/>
          </p:cNvSpPr>
          <p:nvPr>
            <p:ph type="sldNum" sz="quarter" idx="5"/>
          </p:nvPr>
        </p:nvSpPr>
        <p:spPr/>
        <p:txBody>
          <a:bodyPr/>
          <a:lstStyle/>
          <a:p>
            <a:fld id="{45E0A584-740B-49DE-85CD-2CE0FE7E2B25}" type="slidenum">
              <a:rPr lang="en-US" smtClean="0"/>
              <a:t>28</a:t>
            </a:fld>
            <a:endParaRPr lang="en-US"/>
          </a:p>
        </p:txBody>
      </p:sp>
    </p:spTree>
    <p:extLst>
      <p:ext uri="{BB962C8B-B14F-4D97-AF65-F5344CB8AC3E}">
        <p14:creationId xmlns:p14="http://schemas.microsoft.com/office/powerpoint/2010/main" val="158912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000000"/>
                </a:solidFill>
                <a:effectLst/>
                <a:latin typeface="TNYAdobeCaslonPro"/>
              </a:rPr>
              <a:t>Frankenthaler delighted in drawing a single line of chalk tracing her route from the Metropolitan Museum to the family’s apartment blocks away…and loved to take her mother’s red nail polish and spill it in the sink, just to see the patterns it made.”</a:t>
            </a:r>
          </a:p>
          <a:p>
            <a:r>
              <a:rPr lang="en-US" b="0" i="0" dirty="0">
                <a:solidFill>
                  <a:srgbClr val="000000"/>
                </a:solidFill>
                <a:effectLst/>
                <a:latin typeface="TNYAdobeCaslonPro"/>
              </a:rPr>
              <a:t>Source: https://www.newyorker.com/magazine/2021/04/12/helen-frankenthaler-and-the-messy-art-of-life </a:t>
            </a:r>
          </a:p>
          <a:p>
            <a:endParaRPr lang="en-US" dirty="0"/>
          </a:p>
          <a:p>
            <a:r>
              <a:rPr lang="en-US" dirty="0"/>
              <a:t>Childhood and later privilege through her associations: “</a:t>
            </a:r>
            <a:r>
              <a:rPr lang="en-US" b="0" i="0" dirty="0">
                <a:solidFill>
                  <a:srgbClr val="000000"/>
                </a:solidFill>
                <a:effectLst/>
                <a:latin typeface="Georgia" panose="02040502050405020303" pitchFamily="18" charset="0"/>
              </a:rPr>
              <a:t>Gifted with privilege and connections and unashamed to use them, Frankenthaler put her image to work and was criticized for it. “Easy for Helen to be the fairy princess,” the painter </a:t>
            </a:r>
            <a:r>
              <a:rPr lang="en-US" b="0" i="0" u="sng" dirty="0">
                <a:effectLst/>
                <a:latin typeface="Georgia" panose="02040502050405020303" pitchFamily="18" charset="0"/>
                <a:hlinkClick r:id="rId3"/>
              </a:rPr>
              <a:t>Grace Hartigan</a:t>
            </a:r>
            <a:r>
              <a:rPr lang="en-US" b="0" i="0" dirty="0">
                <a:solidFill>
                  <a:srgbClr val="000000"/>
                </a:solidFill>
                <a:effectLst/>
                <a:latin typeface="Georgia" panose="02040502050405020303" pitchFamily="18" charset="0"/>
              </a:rPr>
              <a:t> wrote in her journal in 1950. “She hasn’t seen the dragon yet.”</a:t>
            </a:r>
          </a:p>
          <a:p>
            <a:r>
              <a:rPr lang="en-US" b="0" i="0" dirty="0">
                <a:solidFill>
                  <a:srgbClr val="000000"/>
                </a:solidFill>
                <a:effectLst/>
                <a:latin typeface="Georgia" panose="02040502050405020303" pitchFamily="18" charset="0"/>
              </a:rPr>
              <a:t>Source: https://www.latimes.com/entertainment-arts/books/story/2021-02-17/artist-helen-frankenthaler-bio </a:t>
            </a:r>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3</a:t>
            </a:fld>
            <a:endParaRPr lang="en-US"/>
          </a:p>
        </p:txBody>
      </p:sp>
    </p:spTree>
    <p:extLst>
      <p:ext uri="{BB962C8B-B14F-4D97-AF65-F5344CB8AC3E}">
        <p14:creationId xmlns:p14="http://schemas.microsoft.com/office/powerpoint/2010/main" val="202911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Exclusive, private, all-girls school. Curriculum based on the liberal arts. </a:t>
            </a:r>
          </a:p>
          <a:p>
            <a:r>
              <a:rPr lang="en-US" dirty="0"/>
              <a:t>Located on Park Avenue, just a handful of blocks away from Helen’s home. </a:t>
            </a:r>
          </a:p>
          <a:p>
            <a:r>
              <a:rPr lang="en-US" dirty="0"/>
              <a:t>Helen thrived there. </a:t>
            </a:r>
          </a:p>
        </p:txBody>
      </p:sp>
      <p:sp>
        <p:nvSpPr>
          <p:cNvPr id="4" name="Slide Number Placeholder 3"/>
          <p:cNvSpPr>
            <a:spLocks noGrp="1"/>
          </p:cNvSpPr>
          <p:nvPr>
            <p:ph type="sldNum" sz="quarter" idx="5"/>
          </p:nvPr>
        </p:nvSpPr>
        <p:spPr/>
        <p:txBody>
          <a:bodyPr/>
          <a:lstStyle/>
          <a:p>
            <a:fld id="{45E0A584-740B-49DE-85CD-2CE0FE7E2B25}" type="slidenum">
              <a:rPr lang="en-US" smtClean="0"/>
              <a:t>4</a:t>
            </a:fld>
            <a:endParaRPr lang="en-US"/>
          </a:p>
        </p:txBody>
      </p:sp>
    </p:spTree>
    <p:extLst>
      <p:ext uri="{BB962C8B-B14F-4D97-AF65-F5344CB8AC3E}">
        <p14:creationId xmlns:p14="http://schemas.microsoft.com/office/powerpoint/2010/main" val="35876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1940, when Helen is 12 years old, her dear father Alfred, dies of cancer. </a:t>
            </a:r>
          </a:p>
          <a:p>
            <a:endParaRPr lang="en-US" dirty="0"/>
          </a:p>
          <a:p>
            <a:r>
              <a:rPr lang="en-US" dirty="0"/>
              <a:t>Helen is sent to The Dalton School in 1943, partly as an antidote to her sadness over the loss of her father. </a:t>
            </a:r>
          </a:p>
          <a:p>
            <a:endParaRPr lang="en-US" dirty="0"/>
          </a:p>
          <a:p>
            <a:r>
              <a:rPr lang="en-US" dirty="0"/>
              <a:t>It is here when Helen decides definitively that she wants to make a career of art.</a:t>
            </a:r>
          </a:p>
          <a:p>
            <a:endParaRPr lang="en-US" dirty="0"/>
          </a:p>
          <a:p>
            <a:endParaRPr lang="en-US" b="0" i="0" dirty="0">
              <a:solidFill>
                <a:srgbClr val="000000"/>
              </a:solidFill>
              <a:effectLst/>
              <a:latin typeface="TNYAdobeCaslonPro"/>
            </a:endParaRPr>
          </a:p>
          <a:p>
            <a:r>
              <a:rPr lang="en-US" b="0" i="0" dirty="0">
                <a:solidFill>
                  <a:srgbClr val="000000"/>
                </a:solidFill>
                <a:effectLst/>
                <a:latin typeface="TNYAdobeCaslonPro"/>
              </a:rPr>
              <a:t>Image of Alfred Frankenthaler: https://prabook.com/web/alfred.frankenthaler/933158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5</a:t>
            </a:fld>
            <a:endParaRPr lang="en-US"/>
          </a:p>
        </p:txBody>
      </p:sp>
    </p:spTree>
    <p:extLst>
      <p:ext uri="{BB962C8B-B14F-4D97-AF65-F5344CB8AC3E}">
        <p14:creationId xmlns:p14="http://schemas.microsoft.com/office/powerpoint/2010/main" val="281129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(right): Irving Penn portrait of Rufino Tamayo, https://irvingpenn.org/portraits </a:t>
            </a:r>
          </a:p>
          <a:p>
            <a:r>
              <a:rPr lang="en-US" dirty="0"/>
              <a:t>Image (left): </a:t>
            </a:r>
            <a:r>
              <a:rPr lang="en-US" b="0" i="0" dirty="0">
                <a:solidFill>
                  <a:srgbClr val="777777"/>
                </a:solidFill>
                <a:effectLst/>
                <a:latin typeface="Roboto" panose="02000000000000000000" pitchFamily="2" charset="0"/>
              </a:rPr>
              <a:t>Rufino Tamayo, </a:t>
            </a:r>
            <a:r>
              <a:rPr lang="en-US" b="0" i="1" dirty="0">
                <a:solidFill>
                  <a:srgbClr val="777777"/>
                </a:solidFill>
                <a:effectLst/>
                <a:latin typeface="Roboto" panose="02000000000000000000" pitchFamily="2" charset="0"/>
              </a:rPr>
              <a:t>New York Seen from the Terrace [Nueva York </a:t>
            </a:r>
            <a:r>
              <a:rPr lang="en-US" b="0" i="1" dirty="0" err="1">
                <a:solidFill>
                  <a:srgbClr val="777777"/>
                </a:solidFill>
                <a:effectLst/>
                <a:latin typeface="Roboto" panose="02000000000000000000" pitchFamily="2" charset="0"/>
              </a:rPr>
              <a:t>desde</a:t>
            </a:r>
            <a:r>
              <a:rPr lang="en-US" b="0" i="1" dirty="0">
                <a:solidFill>
                  <a:srgbClr val="777777"/>
                </a:solidFill>
                <a:effectLst/>
                <a:latin typeface="Roboto" panose="02000000000000000000" pitchFamily="2" charset="0"/>
              </a:rPr>
              <a:t> la </a:t>
            </a:r>
            <a:r>
              <a:rPr lang="en-US" b="0" i="1" dirty="0" err="1">
                <a:solidFill>
                  <a:srgbClr val="777777"/>
                </a:solidFill>
                <a:effectLst/>
                <a:latin typeface="Roboto" panose="02000000000000000000" pitchFamily="2" charset="0"/>
              </a:rPr>
              <a:t>terraza</a:t>
            </a:r>
            <a:r>
              <a:rPr lang="en-US" b="0" i="1" dirty="0">
                <a:solidFill>
                  <a:srgbClr val="777777"/>
                </a:solidFill>
                <a:effectLst/>
                <a:latin typeface="Roboto" panose="02000000000000000000" pitchFamily="2" charset="0"/>
              </a:rPr>
              <a:t>]</a:t>
            </a:r>
            <a:r>
              <a:rPr lang="en-US" b="0" i="0" dirty="0">
                <a:solidFill>
                  <a:srgbClr val="777777"/>
                </a:solidFill>
                <a:effectLst/>
                <a:latin typeface="Roboto" panose="02000000000000000000" pitchFamily="2" charset="0"/>
              </a:rPr>
              <a:t>, 1937, oil on canvas, 20 3/8 x 34 3/8 in. FEMSA Collection. © Tamayo Heirs/Mexico/Licensed by VAGA, New York, NY. Photo by Roberto Ortiz , </a:t>
            </a:r>
            <a:r>
              <a:rPr lang="en-US" dirty="0"/>
              <a:t>https://americanart.si.edu/exhibitions/Tamayo</a:t>
            </a:r>
            <a:r>
              <a:rPr lang="en-US" b="1" dirty="0"/>
              <a:t> </a:t>
            </a:r>
          </a:p>
          <a:p>
            <a:endParaRPr lang="en-US" b="1" dirty="0"/>
          </a:p>
          <a:p>
            <a:r>
              <a:rPr lang="en-US" b="0" dirty="0"/>
              <a:t>Tamayo encourages Helen to pursue art and suggests Bennington College in Vermont. </a:t>
            </a:r>
          </a:p>
        </p:txBody>
      </p:sp>
      <p:sp>
        <p:nvSpPr>
          <p:cNvPr id="4" name="Slide Number Placeholder 3"/>
          <p:cNvSpPr>
            <a:spLocks noGrp="1"/>
          </p:cNvSpPr>
          <p:nvPr>
            <p:ph type="sldNum" sz="quarter" idx="5"/>
          </p:nvPr>
        </p:nvSpPr>
        <p:spPr/>
        <p:txBody>
          <a:bodyPr/>
          <a:lstStyle/>
          <a:p>
            <a:fld id="{45E0A584-740B-49DE-85CD-2CE0FE7E2B25}" type="slidenum">
              <a:rPr lang="en-US" smtClean="0"/>
              <a:t>6</a:t>
            </a:fld>
            <a:endParaRPr lang="en-US"/>
          </a:p>
        </p:txBody>
      </p:sp>
    </p:spTree>
    <p:extLst>
      <p:ext uri="{BB962C8B-B14F-4D97-AF65-F5344CB8AC3E}">
        <p14:creationId xmlns:p14="http://schemas.microsoft.com/office/powerpoint/2010/main" val="334797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Graduates from Bennington College in Vermont. Studied under Paul Feeley (an admirer of Picasso), whom she credits for her understanding pictorial composition and cubism.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Feeley encourages Helen to go to Provincetown to study with Hans Hofmann. </a:t>
            </a:r>
          </a:p>
          <a:p>
            <a:endParaRPr lang="en-US" dirty="0"/>
          </a:p>
          <a:p>
            <a:r>
              <a:rPr lang="en-US" dirty="0"/>
              <a:t>Image (right): Paul Feeley at Bennington College; source: https://www.paulfeeley.org/</a:t>
            </a:r>
          </a:p>
          <a:p>
            <a:endParaRPr lang="en-US" dirty="0"/>
          </a:p>
          <a:p>
            <a:pPr algn="l"/>
            <a:r>
              <a:rPr lang="en-US" dirty="0"/>
              <a:t>Image (left): </a:t>
            </a:r>
            <a:r>
              <a:rPr lang="en-US" b="0" i="0" dirty="0">
                <a:solidFill>
                  <a:srgbClr val="000000"/>
                </a:solidFill>
                <a:effectLst/>
                <a:latin typeface="BentonGothic"/>
              </a:rPr>
              <a:t>Helen Frankenthaler, Abstract Expressionist painter, in her studio in May 1960. </a:t>
            </a:r>
          </a:p>
          <a:p>
            <a:pPr algn="l"/>
            <a:r>
              <a:rPr lang="en-US" b="0" i="0" dirty="0">
                <a:solidFill>
                  <a:srgbClr val="000000"/>
                </a:solidFill>
                <a:effectLst/>
                <a:latin typeface="BentonGothic"/>
              </a:rPr>
              <a:t>(Ben Martin / Getty Images)     </a:t>
            </a:r>
            <a:r>
              <a:rPr lang="en-US" dirty="0"/>
              <a:t>https://www.latimes.com/entertainment-arts/books/story/2021-02-17/artist-helen-frankenthaler-bio</a:t>
            </a:r>
          </a:p>
        </p:txBody>
      </p:sp>
      <p:sp>
        <p:nvSpPr>
          <p:cNvPr id="4" name="Slide Number Placeholder 3"/>
          <p:cNvSpPr>
            <a:spLocks noGrp="1"/>
          </p:cNvSpPr>
          <p:nvPr>
            <p:ph type="sldNum" sz="quarter" idx="5"/>
          </p:nvPr>
        </p:nvSpPr>
        <p:spPr/>
        <p:txBody>
          <a:bodyPr/>
          <a:lstStyle/>
          <a:p>
            <a:fld id="{45E0A584-740B-49DE-85CD-2CE0FE7E2B25}" type="slidenum">
              <a:rPr lang="en-US" smtClean="0"/>
              <a:t>7</a:t>
            </a:fld>
            <a:endParaRPr lang="en-US"/>
          </a:p>
        </p:txBody>
      </p:sp>
    </p:spTree>
    <p:extLst>
      <p:ext uri="{BB962C8B-B14F-4D97-AF65-F5344CB8AC3E}">
        <p14:creationId xmlns:p14="http://schemas.microsoft.com/office/powerpoint/2010/main" val="2096491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a:solidFill>
                  <a:srgbClr val="1A0DAB"/>
                </a:solidFill>
                <a:effectLst/>
                <a:latin typeface="Roboto" panose="02000000000000000000" pitchFamily="2" charset="0"/>
                <a:hlinkClick r:id="rId3"/>
              </a:rPr>
              <a:t>HANS HOFMANN</a:t>
            </a:r>
          </a:p>
          <a:p>
            <a:pPr algn="l"/>
            <a:r>
              <a:rPr lang="en-US" b="0" i="0" u="sng" dirty="0">
                <a:solidFill>
                  <a:srgbClr val="202124"/>
                </a:solidFill>
                <a:effectLst/>
                <a:latin typeface="Roboto" panose="02000000000000000000" pitchFamily="2" charset="0"/>
                <a:hlinkClick r:id="rId3"/>
              </a:rPr>
              <a:t>http://www.hanshofmann.org</a:t>
            </a:r>
            <a:endParaRPr lang="en-US" b="0" i="0" u="sng" dirty="0">
              <a:solidFill>
                <a:srgbClr val="1A0DAB"/>
              </a:solidFill>
              <a:effectLst/>
              <a:latin typeface="Roboto" panose="02000000000000000000" pitchFamily="2" charset="0"/>
              <a:hlinkClick r:id="rId3"/>
            </a:endParaRPr>
          </a:p>
          <a:p>
            <a:pPr algn="l"/>
            <a:r>
              <a:rPr lang="en-US" b="0" i="0" dirty="0">
                <a:solidFill>
                  <a:srgbClr val="5F6368"/>
                </a:solidFill>
                <a:effectLst/>
                <a:latin typeface="Roboto" panose="02000000000000000000" pitchFamily="2" charset="0"/>
              </a:rPr>
              <a:t>Hans Hofmann</a:t>
            </a:r>
            <a:r>
              <a:rPr lang="en-US" b="0" i="0" dirty="0">
                <a:solidFill>
                  <a:srgbClr val="4D5156"/>
                </a:solidFill>
                <a:effectLst/>
                <a:latin typeface="Roboto" panose="02000000000000000000" pitchFamily="2" charset="0"/>
              </a:rPr>
              <a:t> (1880-1966) was a pivotal figure in Abstract Expressionism and stands as one of the most important characters of post-war American 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01820"/>
              </a:solidFill>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01820"/>
                </a:solidFill>
                <a:effectLst/>
                <a:latin typeface="minion-pro"/>
              </a:rPr>
              <a:t>Image: Class at the Hans Hofmann School of Fine Arts, Provincetown</a:t>
            </a:r>
          </a:p>
          <a:p>
            <a:r>
              <a:rPr lang="en-US" b="0" i="0" dirty="0">
                <a:solidFill>
                  <a:srgbClr val="41505C"/>
                </a:solidFill>
                <a:effectLst/>
                <a:latin typeface="Lato" panose="020F0502020204030203" pitchFamily="34" charset="0"/>
              </a:rPr>
              <a:t>Class at the Hans Hofmann School of Fine Arts, Provincetown, ca. 1945. Hans Hofmann papers, circa 1904-2011. Archives of American Art, Smithsonian Institution. </a:t>
            </a:r>
          </a:p>
          <a:p>
            <a:endParaRPr lang="en-US" b="0" i="0" dirty="0">
              <a:solidFill>
                <a:srgbClr val="41505C"/>
              </a:solidFill>
              <a:effectLst/>
              <a:latin typeface="Lato" panose="020F0502020204030203" pitchFamily="34" charset="0"/>
            </a:endParaRPr>
          </a:p>
          <a:p>
            <a:r>
              <a:rPr lang="en-US" dirty="0"/>
              <a:t>Record number(DSI-AAA)9471</a:t>
            </a:r>
          </a:p>
          <a:p>
            <a:endParaRPr lang="en-US" dirty="0"/>
          </a:p>
          <a:p>
            <a:r>
              <a:rPr lang="en-US" dirty="0"/>
              <a:t>Source: https://www.si.edu/object/class-hans-hofmann-school-fine-arts-provincetown%3AAAADCD_item_9471 </a:t>
            </a:r>
          </a:p>
        </p:txBody>
      </p:sp>
      <p:sp>
        <p:nvSpPr>
          <p:cNvPr id="4" name="Slide Number Placeholder 3"/>
          <p:cNvSpPr>
            <a:spLocks noGrp="1"/>
          </p:cNvSpPr>
          <p:nvPr>
            <p:ph type="sldNum" sz="quarter" idx="5"/>
          </p:nvPr>
        </p:nvSpPr>
        <p:spPr/>
        <p:txBody>
          <a:bodyPr/>
          <a:lstStyle/>
          <a:p>
            <a:fld id="{45E0A584-740B-49DE-85CD-2CE0FE7E2B25}" type="slidenum">
              <a:rPr lang="en-US" smtClean="0"/>
              <a:t>8</a:t>
            </a:fld>
            <a:endParaRPr lang="en-US"/>
          </a:p>
        </p:txBody>
      </p:sp>
    </p:spTree>
    <p:extLst>
      <p:ext uri="{BB962C8B-B14F-4D97-AF65-F5344CB8AC3E}">
        <p14:creationId xmlns:p14="http://schemas.microsoft.com/office/powerpoint/2010/main" val="351674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Feeley’s and Hofmann’s influence can be seen in this early work by Frankenthaler. </a:t>
            </a:r>
          </a:p>
          <a:p>
            <a:endParaRPr lang="en-US" dirty="0"/>
          </a:p>
          <a:p>
            <a:r>
              <a:rPr lang="en-US" sz="1200" b="1" i="1" dirty="0"/>
              <a:t>The Jugglers</a:t>
            </a:r>
            <a:r>
              <a:rPr lang="en-US" sz="1200" b="1" dirty="0"/>
              <a:t> (1951)</a:t>
            </a:r>
            <a:endParaRPr lang="en-US" dirty="0"/>
          </a:p>
        </p:txBody>
      </p:sp>
      <p:sp>
        <p:nvSpPr>
          <p:cNvPr id="4" name="Slide Number Placeholder 3"/>
          <p:cNvSpPr>
            <a:spLocks noGrp="1"/>
          </p:cNvSpPr>
          <p:nvPr>
            <p:ph type="sldNum" sz="quarter" idx="5"/>
          </p:nvPr>
        </p:nvSpPr>
        <p:spPr/>
        <p:txBody>
          <a:bodyPr/>
          <a:lstStyle/>
          <a:p>
            <a:fld id="{45E0A584-740B-49DE-85CD-2CE0FE7E2B25}" type="slidenum">
              <a:rPr lang="en-US" smtClean="0"/>
              <a:t>9</a:t>
            </a:fld>
            <a:endParaRPr lang="en-US"/>
          </a:p>
        </p:txBody>
      </p:sp>
    </p:spTree>
    <p:extLst>
      <p:ext uri="{BB962C8B-B14F-4D97-AF65-F5344CB8AC3E}">
        <p14:creationId xmlns:p14="http://schemas.microsoft.com/office/powerpoint/2010/main" val="32813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3A8E-FAB6-FBEA-7CF1-3EEE67CB2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62F14-89F7-C6C8-7E4A-35694CD02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AFF19-E40B-6827-B30A-0B5C29B30B8F}"/>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5" name="Footer Placeholder 4">
            <a:extLst>
              <a:ext uri="{FF2B5EF4-FFF2-40B4-BE49-F238E27FC236}">
                <a16:creationId xmlns:a16="http://schemas.microsoft.com/office/drawing/2014/main" id="{74FB7FDC-96BE-C6E0-9C9E-DAEC4665F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2D98E-3548-3E73-328F-8F0C6DA6EAAD}"/>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1665216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15D3-E285-C606-25D7-C756F60171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25349E-E1AA-72A7-FB44-3786FC4D0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BAA9B-A5F3-439A-FBCA-1434DDA16A51}"/>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5" name="Footer Placeholder 4">
            <a:extLst>
              <a:ext uri="{FF2B5EF4-FFF2-40B4-BE49-F238E27FC236}">
                <a16:creationId xmlns:a16="http://schemas.microsoft.com/office/drawing/2014/main" id="{BC71DFB9-9DC8-6972-5665-26754D1EC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A941C-CCAE-1900-FE0D-4F8B0AB503A8}"/>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290385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C871F-3E4C-9297-5CA8-71B9CC347E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DBCA55-86D8-4188-6A79-D2409F9FF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70774-D41D-65FD-71EB-E1CDD5FF46BB}"/>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5" name="Footer Placeholder 4">
            <a:extLst>
              <a:ext uri="{FF2B5EF4-FFF2-40B4-BE49-F238E27FC236}">
                <a16:creationId xmlns:a16="http://schemas.microsoft.com/office/drawing/2014/main" id="{8F6697AB-18FE-22CD-80F4-784F245BE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6496D-393E-7EB0-1414-18E243DA2B12}"/>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256987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CE6C-8D2F-6111-7FC7-55C76832C6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0D4A4-FB0B-73BE-6FB8-914733001D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92F9E-C1D6-6EC5-6CA4-617BD4CC4EF9}"/>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5" name="Footer Placeholder 4">
            <a:extLst>
              <a:ext uri="{FF2B5EF4-FFF2-40B4-BE49-F238E27FC236}">
                <a16:creationId xmlns:a16="http://schemas.microsoft.com/office/drawing/2014/main" id="{A0BD7A80-23CF-016B-7C97-EA5820B24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A3713-3ECB-3EBD-8B26-04E340D3619D}"/>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300478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4436-5DF9-AE49-20F9-9131CE8DE1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739DA4-5754-48CB-BA3E-A306E8B0E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D1289-D93D-73B7-9754-368BECEF70D4}"/>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5" name="Footer Placeholder 4">
            <a:extLst>
              <a:ext uri="{FF2B5EF4-FFF2-40B4-BE49-F238E27FC236}">
                <a16:creationId xmlns:a16="http://schemas.microsoft.com/office/drawing/2014/main" id="{059F791B-ADE0-A576-E7BE-C337EC9A2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4CA2F-23E9-7900-1097-4060E0B129C2}"/>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34946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D320-90EB-2629-6CF6-A08E1EC47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FBCF5-289A-4580-B5D8-89BF3B0894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17273-3FD1-16A6-80D2-20ECBFD793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31609-07B0-878B-55F7-79CC78E30A35}"/>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6" name="Footer Placeholder 5">
            <a:extLst>
              <a:ext uri="{FF2B5EF4-FFF2-40B4-BE49-F238E27FC236}">
                <a16:creationId xmlns:a16="http://schemas.microsoft.com/office/drawing/2014/main" id="{C4977623-F457-A4F5-798F-F57EC9929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573C8-7A9A-D7A2-A800-C6E1E5B6A305}"/>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1098420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D4A0-1819-47D8-B6C8-E12D0C8A10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F6C808-CB78-6183-998A-F556EBCA2B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C00AC-E579-2ED4-871D-AFB8C7AA4C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CF094-27CD-4905-A640-F77DB7275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A1F4D4-ECD2-DA32-7379-EEF0BDF401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AE7DF-EE89-84B3-FAA9-49E3CE37B1FF}"/>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8" name="Footer Placeholder 7">
            <a:extLst>
              <a:ext uri="{FF2B5EF4-FFF2-40B4-BE49-F238E27FC236}">
                <a16:creationId xmlns:a16="http://schemas.microsoft.com/office/drawing/2014/main" id="{FBE4FCB7-3820-CC2D-8F05-51E67E6103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E9050-75B9-777D-9188-1C205D05B4E1}"/>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27798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5F1E-75A3-1B58-DEC0-FD404D1BB4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926BAF-E229-13BF-A7FD-35B4C3A74EE3}"/>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4" name="Footer Placeholder 3">
            <a:extLst>
              <a:ext uri="{FF2B5EF4-FFF2-40B4-BE49-F238E27FC236}">
                <a16:creationId xmlns:a16="http://schemas.microsoft.com/office/drawing/2014/main" id="{AE9D5946-C26E-F365-4EC6-7427730229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790CA6-5966-F579-AF5D-944B6AAE8840}"/>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257518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A86EAA-4E87-1CC0-08C0-7994B30A2770}"/>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3" name="Footer Placeholder 2">
            <a:extLst>
              <a:ext uri="{FF2B5EF4-FFF2-40B4-BE49-F238E27FC236}">
                <a16:creationId xmlns:a16="http://schemas.microsoft.com/office/drawing/2014/main" id="{5CFFD344-AEA2-652A-6371-C6900FBE6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CCB326-70F2-26FB-92BD-1355CBE63B6C}"/>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32304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ADEC-7CC8-5812-F4CD-3F13FA42F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59C2CC-A879-D569-26FF-AC27005F0A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0D47B7-1973-A57A-53BA-D58DD5298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9699D-A7E3-E901-34A6-112557ACDAC2}"/>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6" name="Footer Placeholder 5">
            <a:extLst>
              <a:ext uri="{FF2B5EF4-FFF2-40B4-BE49-F238E27FC236}">
                <a16:creationId xmlns:a16="http://schemas.microsoft.com/office/drawing/2014/main" id="{B3786962-1E61-41E8-A24A-BE3E2F379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1DFC5-4306-0BE0-E802-5102B7A8D887}"/>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61885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E2C9-0EB4-DD38-9A07-97D95930C1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87EEAE-D22D-C7BA-AA25-62F94C5D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7D9A3-63A7-96CD-E324-FA1C82F3C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C8E1D-6171-46AD-4E8E-F15A408DC610}"/>
              </a:ext>
            </a:extLst>
          </p:cNvPr>
          <p:cNvSpPr>
            <a:spLocks noGrp="1"/>
          </p:cNvSpPr>
          <p:nvPr>
            <p:ph type="dt" sz="half" idx="10"/>
          </p:nvPr>
        </p:nvSpPr>
        <p:spPr/>
        <p:txBody>
          <a:bodyPr/>
          <a:lstStyle/>
          <a:p>
            <a:fld id="{2A1135EC-2918-488B-A7CD-FAD9B5FE0245}" type="datetimeFigureOut">
              <a:rPr lang="en-US" smtClean="0"/>
              <a:t>6/28/2022</a:t>
            </a:fld>
            <a:endParaRPr lang="en-US"/>
          </a:p>
        </p:txBody>
      </p:sp>
      <p:sp>
        <p:nvSpPr>
          <p:cNvPr id="6" name="Footer Placeholder 5">
            <a:extLst>
              <a:ext uri="{FF2B5EF4-FFF2-40B4-BE49-F238E27FC236}">
                <a16:creationId xmlns:a16="http://schemas.microsoft.com/office/drawing/2014/main" id="{5894B718-5D48-C8EF-2B9B-0A15D73FA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FC46B-DDFE-82EF-DD93-FBCA9B90F284}"/>
              </a:ext>
            </a:extLst>
          </p:cNvPr>
          <p:cNvSpPr>
            <a:spLocks noGrp="1"/>
          </p:cNvSpPr>
          <p:nvPr>
            <p:ph type="sldNum" sz="quarter" idx="12"/>
          </p:nvPr>
        </p:nvSpPr>
        <p:spPr/>
        <p:txBody>
          <a:bodyPr/>
          <a:lstStyle/>
          <a:p>
            <a:fld id="{70E421B4-EFAF-4BF0-9552-83FA49C8F428}" type="slidenum">
              <a:rPr lang="en-US" smtClean="0"/>
              <a:t>‹#›</a:t>
            </a:fld>
            <a:endParaRPr lang="en-US"/>
          </a:p>
        </p:txBody>
      </p:sp>
    </p:spTree>
    <p:extLst>
      <p:ext uri="{BB962C8B-B14F-4D97-AF65-F5344CB8AC3E}">
        <p14:creationId xmlns:p14="http://schemas.microsoft.com/office/powerpoint/2010/main" val="74290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F41812-BD6F-A0DE-D37E-9D4F0EC0A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D42C06-E40A-15C0-D31B-190EFC3AC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4BC20-8603-63C7-91CC-2E0AC6A52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1135EC-2918-488B-A7CD-FAD9B5FE0245}" type="datetimeFigureOut">
              <a:rPr lang="en-US" smtClean="0"/>
              <a:t>6/28/2022</a:t>
            </a:fld>
            <a:endParaRPr lang="en-US"/>
          </a:p>
        </p:txBody>
      </p:sp>
      <p:sp>
        <p:nvSpPr>
          <p:cNvPr id="5" name="Footer Placeholder 4">
            <a:extLst>
              <a:ext uri="{FF2B5EF4-FFF2-40B4-BE49-F238E27FC236}">
                <a16:creationId xmlns:a16="http://schemas.microsoft.com/office/drawing/2014/main" id="{4B9616E8-2549-AFB7-AE30-B1F0FCFB2D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BD94EF-25C9-5075-DF1D-91B0297CB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421B4-EFAF-4BF0-9552-83FA49C8F428}" type="slidenum">
              <a:rPr lang="en-US" smtClean="0"/>
              <a:t>‹#›</a:t>
            </a:fld>
            <a:endParaRPr lang="en-US"/>
          </a:p>
        </p:txBody>
      </p:sp>
    </p:spTree>
    <p:extLst>
      <p:ext uri="{BB962C8B-B14F-4D97-AF65-F5344CB8AC3E}">
        <p14:creationId xmlns:p14="http://schemas.microsoft.com/office/powerpoint/2010/main" val="217002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A80E-98B7-5EF2-3F1E-92EA8D34905C}"/>
              </a:ext>
            </a:extLst>
          </p:cNvPr>
          <p:cNvSpPr>
            <a:spLocks noGrp="1"/>
          </p:cNvSpPr>
          <p:nvPr>
            <p:ph type="ctrTitle"/>
          </p:nvPr>
        </p:nvSpPr>
        <p:spPr>
          <a:xfrm>
            <a:off x="776614" y="1260150"/>
            <a:ext cx="4634630" cy="2572814"/>
          </a:xfrm>
        </p:spPr>
        <p:txBody>
          <a:bodyPr>
            <a:normAutofit/>
          </a:bodyPr>
          <a:lstStyle/>
          <a:p>
            <a:r>
              <a:rPr lang="en-US" b="1" dirty="0"/>
              <a:t>Helen Frankenthaler:</a:t>
            </a:r>
          </a:p>
        </p:txBody>
      </p:sp>
      <p:sp>
        <p:nvSpPr>
          <p:cNvPr id="3" name="Subtitle 2">
            <a:extLst>
              <a:ext uri="{FF2B5EF4-FFF2-40B4-BE49-F238E27FC236}">
                <a16:creationId xmlns:a16="http://schemas.microsoft.com/office/drawing/2014/main" id="{176E2A9C-5D37-8090-1440-872DC02C1935}"/>
              </a:ext>
            </a:extLst>
          </p:cNvPr>
          <p:cNvSpPr>
            <a:spLocks noGrp="1"/>
          </p:cNvSpPr>
          <p:nvPr>
            <p:ph type="subTitle" idx="1"/>
          </p:nvPr>
        </p:nvSpPr>
        <p:spPr>
          <a:xfrm>
            <a:off x="1135692" y="4205135"/>
            <a:ext cx="3999978" cy="1655762"/>
          </a:xfrm>
        </p:spPr>
        <p:txBody>
          <a:bodyPr>
            <a:normAutofit/>
          </a:bodyPr>
          <a:lstStyle/>
          <a:p>
            <a:r>
              <a:rPr lang="en-US" sz="5200" i="1" dirty="0"/>
              <a:t>No Rules</a:t>
            </a:r>
          </a:p>
        </p:txBody>
      </p:sp>
      <p:pic>
        <p:nvPicPr>
          <p:cNvPr id="1026" name="Picture 2" descr="Hailee Steinfeld could play Helen Frankenthaler. Photo by Robert Kamau/GC Images">
            <a:extLst>
              <a:ext uri="{FF2B5EF4-FFF2-40B4-BE49-F238E27FC236}">
                <a16:creationId xmlns:a16="http://schemas.microsoft.com/office/drawing/2014/main" id="{5DD55CDC-0253-E0CD-1B97-3FB11AF137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97"/>
          <a:stretch/>
        </p:blipFill>
        <p:spPr bwMode="auto">
          <a:xfrm>
            <a:off x="5874706" y="668337"/>
            <a:ext cx="6050071" cy="561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54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B170-78CA-DBB1-6DE8-C2C4C26261E8}"/>
              </a:ext>
            </a:extLst>
          </p:cNvPr>
          <p:cNvSpPr>
            <a:spLocks noGrp="1"/>
          </p:cNvSpPr>
          <p:nvPr>
            <p:ph type="title"/>
          </p:nvPr>
        </p:nvSpPr>
        <p:spPr>
          <a:xfrm>
            <a:off x="838199" y="365125"/>
            <a:ext cx="4272419" cy="1325563"/>
          </a:xfrm>
        </p:spPr>
        <p:txBody>
          <a:bodyPr>
            <a:normAutofit/>
          </a:bodyPr>
          <a:lstStyle/>
          <a:p>
            <a:pPr algn="ctr"/>
            <a:r>
              <a:rPr lang="en-US" sz="5000" b="1" dirty="0"/>
              <a:t>1950</a:t>
            </a:r>
          </a:p>
        </p:txBody>
      </p:sp>
      <p:pic>
        <p:nvPicPr>
          <p:cNvPr id="3074" name="Picture 2" descr="Painting After Pollock | The New Yorker">
            <a:extLst>
              <a:ext uri="{FF2B5EF4-FFF2-40B4-BE49-F238E27FC236}">
                <a16:creationId xmlns:a16="http://schemas.microsoft.com/office/drawing/2014/main" id="{8968DF2A-8B63-F6A0-62DC-125EB72ED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63" y="0"/>
            <a:ext cx="5545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Collection of Jenny and Clement Greenberg | Christie's">
            <a:extLst>
              <a:ext uri="{FF2B5EF4-FFF2-40B4-BE49-F238E27FC236}">
                <a16:creationId xmlns:a16="http://schemas.microsoft.com/office/drawing/2014/main" id="{A61112C9-DC89-7D2D-1E88-18063B427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790"/>
          <a:stretch/>
        </p:blipFill>
        <p:spPr bwMode="auto">
          <a:xfrm>
            <a:off x="990600" y="1523609"/>
            <a:ext cx="3957181"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59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1C25-C4BF-6953-2F05-946475E73D15}"/>
              </a:ext>
            </a:extLst>
          </p:cNvPr>
          <p:cNvSpPr>
            <a:spLocks noGrp="1"/>
          </p:cNvSpPr>
          <p:nvPr>
            <p:ph type="title"/>
          </p:nvPr>
        </p:nvSpPr>
        <p:spPr>
          <a:xfrm>
            <a:off x="5143500" y="2253750"/>
            <a:ext cx="7014575" cy="1325563"/>
          </a:xfrm>
        </p:spPr>
        <p:txBody>
          <a:bodyPr>
            <a:noAutofit/>
          </a:bodyPr>
          <a:lstStyle/>
          <a:p>
            <a:pPr algn="ctr"/>
            <a:r>
              <a:rPr lang="en-US" sz="4500" b="1" dirty="0"/>
              <a:t>Helen Frankenthaler (R.) &amp;                    friend Gaby Rodgers (L.)                         Beaux Arts Ball, Astor Hotel            New York (1950)</a:t>
            </a:r>
          </a:p>
        </p:txBody>
      </p:sp>
      <p:pic>
        <p:nvPicPr>
          <p:cNvPr id="5" name="Picture 4">
            <a:extLst>
              <a:ext uri="{FF2B5EF4-FFF2-40B4-BE49-F238E27FC236}">
                <a16:creationId xmlns:a16="http://schemas.microsoft.com/office/drawing/2014/main" id="{59186A6F-A1C2-C560-6BC8-DDD258C1D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1062" y="811060"/>
            <a:ext cx="7008313" cy="5386193"/>
          </a:xfrm>
          <a:prstGeom prst="rect">
            <a:avLst/>
          </a:prstGeom>
        </p:spPr>
      </p:pic>
    </p:spTree>
    <p:extLst>
      <p:ext uri="{BB962C8B-B14F-4D97-AF65-F5344CB8AC3E}">
        <p14:creationId xmlns:p14="http://schemas.microsoft.com/office/powerpoint/2010/main" val="4125502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566A-EDC7-8F0A-25FD-222CACD62B2F}"/>
              </a:ext>
            </a:extLst>
          </p:cNvPr>
          <p:cNvSpPr>
            <a:spLocks noGrp="1"/>
          </p:cNvSpPr>
          <p:nvPr>
            <p:ph type="title"/>
          </p:nvPr>
        </p:nvSpPr>
        <p:spPr>
          <a:xfrm>
            <a:off x="5894016" y="0"/>
            <a:ext cx="5454042" cy="1325563"/>
          </a:xfrm>
        </p:spPr>
        <p:txBody>
          <a:bodyPr>
            <a:normAutofit/>
          </a:bodyPr>
          <a:lstStyle/>
          <a:p>
            <a:pPr algn="ctr"/>
            <a:r>
              <a:rPr lang="en-US" sz="5000" b="1" i="1" dirty="0"/>
              <a:t>Beach</a:t>
            </a:r>
            <a:r>
              <a:rPr lang="en-US" sz="5000" b="1" dirty="0"/>
              <a:t> (1950)</a:t>
            </a:r>
          </a:p>
        </p:txBody>
      </p:sp>
      <p:pic>
        <p:nvPicPr>
          <p:cNvPr id="7170" name="Picture 2" descr="Helen Frankenthaler">
            <a:extLst>
              <a:ext uri="{FF2B5EF4-FFF2-40B4-BE49-F238E27FC236}">
                <a16:creationId xmlns:a16="http://schemas.microsoft.com/office/drawing/2014/main" id="{A6A00CEF-E622-9331-E517-54AEC8FC8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3" y="0"/>
            <a:ext cx="4676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laya, 1950 - Helen Frankenthaler - WikiArt.org">
            <a:extLst>
              <a:ext uri="{FF2B5EF4-FFF2-40B4-BE49-F238E27FC236}">
                <a16:creationId xmlns:a16="http://schemas.microsoft.com/office/drawing/2014/main" id="{9052A0F9-D15E-7EC5-E2AB-96F5865FD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758" y="1143000"/>
            <a:ext cx="54483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1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7032-BAF8-5A1E-F0D6-6885EF875E9D}"/>
              </a:ext>
            </a:extLst>
          </p:cNvPr>
          <p:cNvSpPr>
            <a:spLocks noGrp="1"/>
          </p:cNvSpPr>
          <p:nvPr>
            <p:ph type="title"/>
          </p:nvPr>
        </p:nvSpPr>
        <p:spPr>
          <a:xfrm>
            <a:off x="400833" y="365125"/>
            <a:ext cx="2517731" cy="3668256"/>
          </a:xfrm>
        </p:spPr>
        <p:txBody>
          <a:bodyPr>
            <a:normAutofit/>
          </a:bodyPr>
          <a:lstStyle/>
          <a:p>
            <a:r>
              <a:rPr lang="en-US" sz="5000" b="1" dirty="0"/>
              <a:t>1950: Jackson Pollock</a:t>
            </a:r>
          </a:p>
        </p:txBody>
      </p:sp>
      <p:pic>
        <p:nvPicPr>
          <p:cNvPr id="10242" name="Picture 2" descr="American Iconoclast :: The Story Behind The Hundreds X Jackson Pollock -  The Hundreds">
            <a:extLst>
              <a:ext uri="{FF2B5EF4-FFF2-40B4-BE49-F238E27FC236}">
                <a16:creationId xmlns:a16="http://schemas.microsoft.com/office/drawing/2014/main" id="{63FA3650-B12C-1B39-C4CE-F413FBE8D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3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E9C9-990F-D68D-0245-F6352BA78024}"/>
              </a:ext>
            </a:extLst>
          </p:cNvPr>
          <p:cNvSpPr>
            <a:spLocks noGrp="1"/>
          </p:cNvSpPr>
          <p:nvPr>
            <p:ph type="title"/>
          </p:nvPr>
        </p:nvSpPr>
        <p:spPr>
          <a:xfrm rot="16200000">
            <a:off x="-2737358" y="2906973"/>
            <a:ext cx="6858000" cy="1044054"/>
          </a:xfrm>
        </p:spPr>
        <p:txBody>
          <a:bodyPr>
            <a:normAutofit/>
          </a:bodyPr>
          <a:lstStyle/>
          <a:p>
            <a:pPr algn="ctr"/>
            <a:r>
              <a:rPr lang="en-US" sz="2600" b="1" i="1" dirty="0">
                <a:solidFill>
                  <a:srgbClr val="202122"/>
                </a:solidFill>
                <a:effectLst/>
                <a:latin typeface="Arial" panose="020B0604020202020204" pitchFamily="34" charset="0"/>
              </a:rPr>
              <a:t>Autumn Rhythm, Number 30, 1950</a:t>
            </a:r>
            <a:r>
              <a:rPr lang="en-US" sz="2600" b="1" i="0" dirty="0">
                <a:solidFill>
                  <a:srgbClr val="202122"/>
                </a:solidFill>
                <a:effectLst/>
                <a:latin typeface="Arial" panose="020B0604020202020204" pitchFamily="34" charset="0"/>
              </a:rPr>
              <a:t> (1950)</a:t>
            </a:r>
            <a:endParaRPr lang="en-US" sz="2600" b="1" dirty="0"/>
          </a:p>
        </p:txBody>
      </p:sp>
      <p:pic>
        <p:nvPicPr>
          <p:cNvPr id="19458" name="Picture 2" descr="Jackson Pollock | Autumn Rhythm (Number 30) | The Metropolitan Museum of Art">
            <a:extLst>
              <a:ext uri="{FF2B5EF4-FFF2-40B4-BE49-F238E27FC236}">
                <a16:creationId xmlns:a16="http://schemas.microsoft.com/office/drawing/2014/main" id="{429094BB-C3FE-3D87-A5CD-97826FC02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670" y="87683"/>
            <a:ext cx="10532611" cy="54067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FFC62F-4197-8DC7-5BBD-246B087F7943}"/>
              </a:ext>
            </a:extLst>
          </p:cNvPr>
          <p:cNvSpPr txBox="1"/>
          <p:nvPr/>
        </p:nvSpPr>
        <p:spPr>
          <a:xfrm>
            <a:off x="1588561" y="5514492"/>
            <a:ext cx="9782828" cy="1323439"/>
          </a:xfrm>
          <a:prstGeom prst="rect">
            <a:avLst/>
          </a:prstGeom>
          <a:noFill/>
        </p:spPr>
        <p:txBody>
          <a:bodyPr wrap="square">
            <a:spAutoFit/>
          </a:bodyPr>
          <a:lstStyle/>
          <a:p>
            <a:pPr algn="ctr"/>
            <a:r>
              <a:rPr lang="en-US" sz="4000" b="1" i="1" dirty="0">
                <a:effectLst/>
              </a:rPr>
              <a:t>“It was all there. I wanted to live in this land.     I had to live there, and master the language.</a:t>
            </a:r>
            <a:r>
              <a:rPr lang="en-US" sz="4000" b="1" i="0" dirty="0">
                <a:effectLst/>
              </a:rPr>
              <a:t>”</a:t>
            </a:r>
          </a:p>
        </p:txBody>
      </p:sp>
    </p:spTree>
    <p:extLst>
      <p:ext uri="{BB962C8B-B14F-4D97-AF65-F5344CB8AC3E}">
        <p14:creationId xmlns:p14="http://schemas.microsoft.com/office/powerpoint/2010/main" val="313488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47FE-756B-AB9C-A4A2-5E10C0403036}"/>
              </a:ext>
            </a:extLst>
          </p:cNvPr>
          <p:cNvSpPr>
            <a:spLocks noGrp="1"/>
          </p:cNvSpPr>
          <p:nvPr>
            <p:ph type="title"/>
          </p:nvPr>
        </p:nvSpPr>
        <p:spPr>
          <a:xfrm>
            <a:off x="146137" y="5837129"/>
            <a:ext cx="11899726" cy="1020871"/>
          </a:xfrm>
        </p:spPr>
        <p:txBody>
          <a:bodyPr>
            <a:normAutofit/>
          </a:bodyPr>
          <a:lstStyle/>
          <a:p>
            <a:pPr algn="ctr"/>
            <a:r>
              <a:rPr lang="de-DE" sz="4500" b="1" dirty="0"/>
              <a:t>Krasner, Greenberg, Frankenthaler, &amp; Pollock (1951)</a:t>
            </a:r>
            <a:endParaRPr lang="en-US" sz="4500" b="1" dirty="0"/>
          </a:p>
        </p:txBody>
      </p:sp>
      <p:pic>
        <p:nvPicPr>
          <p:cNvPr id="9" name="Picture 8">
            <a:extLst>
              <a:ext uri="{FF2B5EF4-FFF2-40B4-BE49-F238E27FC236}">
                <a16:creationId xmlns:a16="http://schemas.microsoft.com/office/drawing/2014/main" id="{D5F47AB4-E1D6-0452-BDBE-E149B37A6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154476" y="-2"/>
            <a:ext cx="7901835" cy="5926376"/>
          </a:xfrm>
          <a:prstGeom prst="rect">
            <a:avLst/>
          </a:prstGeom>
        </p:spPr>
      </p:pic>
    </p:spTree>
    <p:extLst>
      <p:ext uri="{BB962C8B-B14F-4D97-AF65-F5344CB8AC3E}">
        <p14:creationId xmlns:p14="http://schemas.microsoft.com/office/powerpoint/2010/main" val="254027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B6CE-136F-18CB-9DF0-B3DE7A9B9076}"/>
              </a:ext>
            </a:extLst>
          </p:cNvPr>
          <p:cNvSpPr>
            <a:spLocks noGrp="1"/>
          </p:cNvSpPr>
          <p:nvPr>
            <p:ph type="title"/>
          </p:nvPr>
        </p:nvSpPr>
        <p:spPr>
          <a:xfrm>
            <a:off x="118998" y="866632"/>
            <a:ext cx="5450386" cy="1325563"/>
          </a:xfrm>
        </p:spPr>
        <p:txBody>
          <a:bodyPr>
            <a:noAutofit/>
          </a:bodyPr>
          <a:lstStyle/>
          <a:p>
            <a:pPr algn="ctr"/>
            <a:r>
              <a:rPr lang="en-US" sz="5000" b="1" dirty="0"/>
              <a:t>1952</a:t>
            </a:r>
            <a:br>
              <a:rPr lang="en-US" sz="5000" b="1" dirty="0"/>
            </a:br>
            <a:r>
              <a:rPr lang="en-US" sz="5000" b="1" dirty="0"/>
              <a:t>Soak Stain Technique</a:t>
            </a:r>
          </a:p>
        </p:txBody>
      </p:sp>
      <p:pic>
        <p:nvPicPr>
          <p:cNvPr id="2052" name="Picture 4" descr="Helen Frankenthaler">
            <a:extLst>
              <a:ext uri="{FF2B5EF4-FFF2-40B4-BE49-F238E27FC236}">
                <a16:creationId xmlns:a16="http://schemas.microsoft.com/office/drawing/2014/main" id="{B77C1111-5E3A-C84D-8366-C176E3BE8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222" y="0"/>
            <a:ext cx="3925345" cy="686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98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6A20-8F9E-8748-719B-1F93DC41F473}"/>
              </a:ext>
            </a:extLst>
          </p:cNvPr>
          <p:cNvSpPr>
            <a:spLocks noGrp="1"/>
          </p:cNvSpPr>
          <p:nvPr>
            <p:ph type="title"/>
          </p:nvPr>
        </p:nvSpPr>
        <p:spPr>
          <a:xfrm>
            <a:off x="449892" y="1"/>
            <a:ext cx="11324573" cy="1290180"/>
          </a:xfrm>
        </p:spPr>
        <p:txBody>
          <a:bodyPr>
            <a:normAutofit/>
          </a:bodyPr>
          <a:lstStyle/>
          <a:p>
            <a:pPr algn="ctr"/>
            <a:r>
              <a:rPr lang="en-US" sz="5000" b="1" i="1" dirty="0"/>
              <a:t>Mountains and Sea </a:t>
            </a:r>
            <a:r>
              <a:rPr lang="en-US" sz="5000" b="1" dirty="0"/>
              <a:t>(1952)</a:t>
            </a:r>
          </a:p>
        </p:txBody>
      </p:sp>
      <p:pic>
        <p:nvPicPr>
          <p:cNvPr id="5122" name="Picture 2" descr="“Mountains and Sea” 1952, by Helen Frankethaler">
            <a:extLst>
              <a:ext uri="{FF2B5EF4-FFF2-40B4-BE49-F238E27FC236}">
                <a16:creationId xmlns:a16="http://schemas.microsoft.com/office/drawing/2014/main" id="{930C8FD8-67FC-B411-8B41-D3ABD65F2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990600"/>
            <a:ext cx="8001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33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8352-8C1E-2B9E-9D2F-3D8F988F21CB}"/>
              </a:ext>
            </a:extLst>
          </p:cNvPr>
          <p:cNvSpPr>
            <a:spLocks noGrp="1"/>
          </p:cNvSpPr>
          <p:nvPr>
            <p:ph type="title"/>
          </p:nvPr>
        </p:nvSpPr>
        <p:spPr>
          <a:xfrm rot="16200000">
            <a:off x="-2606458" y="2766216"/>
            <a:ext cx="6858002" cy="1325563"/>
          </a:xfrm>
        </p:spPr>
        <p:txBody>
          <a:bodyPr>
            <a:noAutofit/>
          </a:bodyPr>
          <a:lstStyle/>
          <a:p>
            <a:pPr algn="ctr"/>
            <a:r>
              <a:rPr lang="en-US" sz="4600" b="1" dirty="0"/>
              <a:t>Frankenthaler &amp; </a:t>
            </a:r>
            <a:r>
              <a:rPr lang="en-US" sz="4600" b="1" dirty="0" err="1"/>
              <a:t>Motherwell</a:t>
            </a:r>
            <a:br>
              <a:rPr lang="en-US" sz="4600" b="1" dirty="0"/>
            </a:br>
            <a:r>
              <a:rPr lang="en-US" sz="4600" b="1" dirty="0"/>
              <a:t>1957-1971</a:t>
            </a:r>
          </a:p>
        </p:txBody>
      </p:sp>
      <p:pic>
        <p:nvPicPr>
          <p:cNvPr id="8194" name="Picture 2" descr="Image may contain Human Person Face and People">
            <a:extLst>
              <a:ext uri="{FF2B5EF4-FFF2-40B4-BE49-F238E27FC236}">
                <a16:creationId xmlns:a16="http://schemas.microsoft.com/office/drawing/2014/main" id="{18F2E4E4-5A2D-F2C3-0F56-98E92559E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061" y="-1"/>
            <a:ext cx="10237940" cy="709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815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561F-B788-AB78-F4F4-4D71FC8EAFB1}"/>
              </a:ext>
            </a:extLst>
          </p:cNvPr>
          <p:cNvSpPr>
            <a:spLocks noGrp="1"/>
          </p:cNvSpPr>
          <p:nvPr>
            <p:ph type="title"/>
          </p:nvPr>
        </p:nvSpPr>
        <p:spPr>
          <a:xfrm>
            <a:off x="5039117" y="4937125"/>
            <a:ext cx="7061026" cy="1325563"/>
          </a:xfrm>
        </p:spPr>
        <p:txBody>
          <a:bodyPr>
            <a:noAutofit/>
          </a:bodyPr>
          <a:lstStyle/>
          <a:p>
            <a:pPr algn="ctr"/>
            <a:r>
              <a:rPr lang="en-US" sz="4500" b="1" dirty="0"/>
              <a:t>Frankenthaler &amp; </a:t>
            </a:r>
            <a:r>
              <a:rPr lang="en-US" sz="4500" b="1" dirty="0" err="1"/>
              <a:t>Motherwell</a:t>
            </a:r>
            <a:r>
              <a:rPr lang="en-US" sz="4500" b="1" dirty="0"/>
              <a:t> honeymooning in France   (summer 1958)</a:t>
            </a:r>
          </a:p>
        </p:txBody>
      </p:sp>
      <p:pic>
        <p:nvPicPr>
          <p:cNvPr id="5" name="Picture 4">
            <a:extLst>
              <a:ext uri="{FF2B5EF4-FFF2-40B4-BE49-F238E27FC236}">
                <a16:creationId xmlns:a16="http://schemas.microsoft.com/office/drawing/2014/main" id="{C8F1D5B8-6C03-5044-6303-4C73C89DCD14}"/>
              </a:ext>
            </a:extLst>
          </p:cNvPr>
          <p:cNvPicPr>
            <a:picLocks noChangeAspect="1"/>
          </p:cNvPicPr>
          <p:nvPr/>
        </p:nvPicPr>
        <p:blipFill rotWithShape="1">
          <a:blip r:embed="rId3">
            <a:extLst>
              <a:ext uri="{28A0092B-C50C-407E-A947-70E740481C1C}">
                <a14:useLocalDpi xmlns:a14="http://schemas.microsoft.com/office/drawing/2010/main" val="0"/>
              </a:ext>
            </a:extLst>
          </a:blip>
          <a:srcRect b="2029"/>
          <a:stretch/>
        </p:blipFill>
        <p:spPr>
          <a:xfrm rot="5400000">
            <a:off x="-804798" y="804797"/>
            <a:ext cx="6858000" cy="5248405"/>
          </a:xfrm>
          <a:prstGeom prst="rect">
            <a:avLst/>
          </a:prstGeom>
        </p:spPr>
      </p:pic>
    </p:spTree>
    <p:extLst>
      <p:ext uri="{BB962C8B-B14F-4D97-AF65-F5344CB8AC3E}">
        <p14:creationId xmlns:p14="http://schemas.microsoft.com/office/powerpoint/2010/main" val="536696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E293-0BA1-D962-9FF6-72627226321C}"/>
              </a:ext>
            </a:extLst>
          </p:cNvPr>
          <p:cNvSpPr>
            <a:spLocks noGrp="1"/>
          </p:cNvSpPr>
          <p:nvPr>
            <p:ph type="title"/>
          </p:nvPr>
        </p:nvSpPr>
        <p:spPr>
          <a:xfrm>
            <a:off x="175365" y="753432"/>
            <a:ext cx="1788612" cy="1325563"/>
          </a:xfrm>
        </p:spPr>
        <p:txBody>
          <a:bodyPr>
            <a:normAutofit/>
          </a:bodyPr>
          <a:lstStyle/>
          <a:p>
            <a:r>
              <a:rPr lang="en-US" sz="5000" b="1" dirty="0"/>
              <a:t>1928</a:t>
            </a:r>
          </a:p>
        </p:txBody>
      </p:sp>
      <p:pic>
        <p:nvPicPr>
          <p:cNvPr id="12296" name="Picture 8" descr="Museum Mile Upper East Side Condominiums | 12East88">
            <a:extLst>
              <a:ext uri="{FF2B5EF4-FFF2-40B4-BE49-F238E27FC236}">
                <a16:creationId xmlns:a16="http://schemas.microsoft.com/office/drawing/2014/main" id="{F9A7F758-D142-D49D-B176-A71906E75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017" y="0"/>
            <a:ext cx="10283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822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A058-74CD-1E65-727A-242B1F089996}"/>
              </a:ext>
            </a:extLst>
          </p:cNvPr>
          <p:cNvSpPr>
            <a:spLocks noGrp="1"/>
          </p:cNvSpPr>
          <p:nvPr>
            <p:ph type="title"/>
          </p:nvPr>
        </p:nvSpPr>
        <p:spPr>
          <a:xfrm>
            <a:off x="720106" y="5374763"/>
            <a:ext cx="5939457" cy="1325563"/>
          </a:xfrm>
        </p:spPr>
        <p:txBody>
          <a:bodyPr>
            <a:normAutofit/>
          </a:bodyPr>
          <a:lstStyle/>
          <a:p>
            <a:pPr algn="ctr"/>
            <a:r>
              <a:rPr lang="en-US" b="1" i="1" dirty="0">
                <a:solidFill>
                  <a:srgbClr val="000000"/>
                </a:solidFill>
              </a:rPr>
              <a:t>In B</a:t>
            </a:r>
            <a:r>
              <a:rPr lang="en-US" b="1" i="1" dirty="0">
                <a:solidFill>
                  <a:srgbClr val="000000"/>
                </a:solidFill>
                <a:effectLst/>
              </a:rPr>
              <a:t>lack and White </a:t>
            </a:r>
            <a:r>
              <a:rPr lang="en-US" b="1" dirty="0">
                <a:solidFill>
                  <a:srgbClr val="000000"/>
                </a:solidFill>
                <a:effectLst/>
              </a:rPr>
              <a:t>(</a:t>
            </a:r>
            <a:r>
              <a:rPr lang="en-US" b="1" i="0" dirty="0">
                <a:solidFill>
                  <a:srgbClr val="000000"/>
                </a:solidFill>
                <a:effectLst/>
              </a:rPr>
              <a:t>1960)</a:t>
            </a:r>
            <a:endParaRPr lang="en-US" dirty="0"/>
          </a:p>
        </p:txBody>
      </p:sp>
      <p:pic>
        <p:nvPicPr>
          <p:cNvPr id="3074" name="Picture 2" descr="Robert Motherwell at work in his studio- The Dedalus Foundation | Artist,  Abstract art, Pablo picasso paintings">
            <a:extLst>
              <a:ext uri="{FF2B5EF4-FFF2-40B4-BE49-F238E27FC236}">
                <a16:creationId xmlns:a16="http://schemas.microsoft.com/office/drawing/2014/main" id="{BB1025FF-B974-A10D-A06B-1CD140233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0"/>
            <a:ext cx="55324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rtwork by Robert Motherwell, In Black and White, Made of oil on paper mounted on board">
            <a:extLst>
              <a:ext uri="{FF2B5EF4-FFF2-40B4-BE49-F238E27FC236}">
                <a16:creationId xmlns:a16="http://schemas.microsoft.com/office/drawing/2014/main" id="{0EACD4E7-C790-E741-07F5-4C87D9A7A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1" y="463294"/>
            <a:ext cx="6526713" cy="534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7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8498C-64D4-EBD1-FC4D-E270015AB873}"/>
              </a:ext>
            </a:extLst>
          </p:cNvPr>
          <p:cNvSpPr>
            <a:spLocks noGrp="1"/>
          </p:cNvSpPr>
          <p:nvPr>
            <p:ph type="title"/>
          </p:nvPr>
        </p:nvSpPr>
        <p:spPr>
          <a:xfrm>
            <a:off x="211897" y="1064712"/>
            <a:ext cx="3007291" cy="1325563"/>
          </a:xfrm>
        </p:spPr>
        <p:txBody>
          <a:bodyPr>
            <a:noAutofit/>
          </a:bodyPr>
          <a:lstStyle/>
          <a:p>
            <a:pPr algn="ctr"/>
            <a:r>
              <a:rPr lang="en-US" sz="5000" b="1" dirty="0"/>
              <a:t>1960:</a:t>
            </a:r>
            <a:br>
              <a:rPr lang="en-US" sz="5000" b="1" dirty="0"/>
            </a:br>
            <a:r>
              <a:rPr lang="en-US" sz="5000" b="1" dirty="0"/>
              <a:t>Color Field</a:t>
            </a:r>
          </a:p>
        </p:txBody>
      </p:sp>
      <p:pic>
        <p:nvPicPr>
          <p:cNvPr id="4" name="Picture 2">
            <a:extLst>
              <a:ext uri="{FF2B5EF4-FFF2-40B4-BE49-F238E27FC236}">
                <a16:creationId xmlns:a16="http://schemas.microsoft.com/office/drawing/2014/main" id="{213F03B7-F346-21D8-805A-6B3A9CF4E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814" y="1064712"/>
            <a:ext cx="8649054" cy="576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80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BDDC-D03D-5BC5-2F2E-80AECA031C27}"/>
              </a:ext>
            </a:extLst>
          </p:cNvPr>
          <p:cNvSpPr>
            <a:spLocks noGrp="1"/>
          </p:cNvSpPr>
          <p:nvPr>
            <p:ph type="title"/>
          </p:nvPr>
        </p:nvSpPr>
        <p:spPr>
          <a:xfrm>
            <a:off x="1540701" y="721181"/>
            <a:ext cx="3782861" cy="774743"/>
          </a:xfrm>
        </p:spPr>
        <p:txBody>
          <a:bodyPr>
            <a:noAutofit/>
          </a:bodyPr>
          <a:lstStyle/>
          <a:p>
            <a:pPr algn="ctr"/>
            <a:r>
              <a:rPr lang="en-US" sz="4600" b="1" dirty="0"/>
              <a:t>Provincetown</a:t>
            </a:r>
          </a:p>
        </p:txBody>
      </p:sp>
      <p:pic>
        <p:nvPicPr>
          <p:cNvPr id="13314" name="Picture 2">
            <a:extLst>
              <a:ext uri="{FF2B5EF4-FFF2-40B4-BE49-F238E27FC236}">
                <a16:creationId xmlns:a16="http://schemas.microsoft.com/office/drawing/2014/main" id="{88D00834-67DE-3C65-E363-2EFA82207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55" b="7945"/>
          <a:stretch/>
        </p:blipFill>
        <p:spPr bwMode="auto">
          <a:xfrm>
            <a:off x="6350697" y="28892"/>
            <a:ext cx="5841304" cy="68417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bstract Climates: Helen Frankenthaler in Provincetown - Parrish Art Museum  : Parrish Art Museum">
            <a:extLst>
              <a:ext uri="{FF2B5EF4-FFF2-40B4-BE49-F238E27FC236}">
                <a16:creationId xmlns:a16="http://schemas.microsoft.com/office/drawing/2014/main" id="{42A4D737-8959-7DA9-5B05-DF8E8C386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61" y="1828799"/>
            <a:ext cx="5927258" cy="392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56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7641-3585-B301-E9C0-68C95B4CD37C}"/>
              </a:ext>
            </a:extLst>
          </p:cNvPr>
          <p:cNvSpPr>
            <a:spLocks noGrp="1"/>
          </p:cNvSpPr>
          <p:nvPr>
            <p:ph type="title"/>
          </p:nvPr>
        </p:nvSpPr>
        <p:spPr>
          <a:xfrm>
            <a:off x="5436295" y="6012493"/>
            <a:ext cx="6755705" cy="738710"/>
          </a:xfrm>
        </p:spPr>
        <p:txBody>
          <a:bodyPr>
            <a:normAutofit/>
          </a:bodyPr>
          <a:lstStyle/>
          <a:p>
            <a:pPr algn="ctr"/>
            <a:r>
              <a:rPr lang="en-US" sz="3600" b="1" i="1" dirty="0"/>
              <a:t>Summer Scene: Provincetown </a:t>
            </a:r>
            <a:r>
              <a:rPr lang="en-US" sz="3600" b="1" i="0" dirty="0"/>
              <a:t>(1961)</a:t>
            </a:r>
            <a:endParaRPr lang="en-US" sz="3600" b="1" dirty="0"/>
          </a:p>
        </p:txBody>
      </p:sp>
      <p:pic>
        <p:nvPicPr>
          <p:cNvPr id="1026" name="Picture 2" descr="Summerscene, Provincetown, 1961 - Helen Frankenthaler - WikiArt.org">
            <a:extLst>
              <a:ext uri="{FF2B5EF4-FFF2-40B4-BE49-F238E27FC236}">
                <a16:creationId xmlns:a16="http://schemas.microsoft.com/office/drawing/2014/main" id="{5B5F2174-CFF3-8B53-D5B9-634938252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0"/>
            <a:ext cx="68484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eside-the-sea-no-3">
            <a:extLst>
              <a:ext uri="{FF2B5EF4-FFF2-40B4-BE49-F238E27FC236}">
                <a16:creationId xmlns:a16="http://schemas.microsoft.com/office/drawing/2014/main" id="{C704F649-D715-416B-148A-0AD3B9850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866"/>
            <a:ext cx="4624127" cy="580873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48058FA-659F-54D4-FAD3-2621B2EE17A4}"/>
              </a:ext>
            </a:extLst>
          </p:cNvPr>
          <p:cNvSpPr txBox="1">
            <a:spLocks/>
          </p:cNvSpPr>
          <p:nvPr/>
        </p:nvSpPr>
        <p:spPr>
          <a:xfrm>
            <a:off x="0" y="6012493"/>
            <a:ext cx="4624127" cy="738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i="1" dirty="0"/>
              <a:t>Beside the Sea </a:t>
            </a:r>
            <a:r>
              <a:rPr lang="en-US" sz="3600" b="1" dirty="0"/>
              <a:t>(1962)</a:t>
            </a:r>
          </a:p>
        </p:txBody>
      </p:sp>
    </p:spTree>
    <p:extLst>
      <p:ext uri="{BB962C8B-B14F-4D97-AF65-F5344CB8AC3E}">
        <p14:creationId xmlns:p14="http://schemas.microsoft.com/office/powerpoint/2010/main" val="497662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BE0-9D33-8E05-E255-F3084A18C520}"/>
              </a:ext>
            </a:extLst>
          </p:cNvPr>
          <p:cNvSpPr>
            <a:spLocks noGrp="1"/>
          </p:cNvSpPr>
          <p:nvPr>
            <p:ph type="title"/>
          </p:nvPr>
        </p:nvSpPr>
        <p:spPr>
          <a:xfrm>
            <a:off x="0" y="5438166"/>
            <a:ext cx="2656562" cy="1325563"/>
          </a:xfrm>
        </p:spPr>
        <p:txBody>
          <a:bodyPr>
            <a:noAutofit/>
          </a:bodyPr>
          <a:lstStyle/>
          <a:p>
            <a:pPr algn="ctr"/>
            <a:r>
              <a:rPr lang="en-US" sz="4600" b="1" i="1" dirty="0"/>
              <a:t>Pink Lady</a:t>
            </a:r>
            <a:br>
              <a:rPr lang="en-US" sz="4600" b="1" dirty="0"/>
            </a:br>
            <a:r>
              <a:rPr lang="en-US" sz="4600" b="1" dirty="0"/>
              <a:t>(1963)</a:t>
            </a:r>
          </a:p>
        </p:txBody>
      </p:sp>
      <p:pic>
        <p:nvPicPr>
          <p:cNvPr id="20482" name="Picture 2" descr="Pink Lady - Artworks - Helen Frankenthaler Foundation">
            <a:extLst>
              <a:ext uri="{FF2B5EF4-FFF2-40B4-BE49-F238E27FC236}">
                <a16:creationId xmlns:a16="http://schemas.microsoft.com/office/drawing/2014/main" id="{6A68C988-7857-0F26-1B6D-E3ED28B6A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562" y="0"/>
            <a:ext cx="4704504" cy="6877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59AFF2-5B01-D0FF-BC67-9BD400BAA38C}"/>
              </a:ext>
            </a:extLst>
          </p:cNvPr>
          <p:cNvSpPr txBox="1"/>
          <p:nvPr/>
        </p:nvSpPr>
        <p:spPr>
          <a:xfrm>
            <a:off x="7799623" y="320437"/>
            <a:ext cx="3471630" cy="6001643"/>
          </a:xfrm>
          <a:prstGeom prst="rect">
            <a:avLst/>
          </a:prstGeom>
          <a:noFill/>
        </p:spPr>
        <p:txBody>
          <a:bodyPr wrap="square">
            <a:spAutoFit/>
          </a:bodyPr>
          <a:lstStyle/>
          <a:p>
            <a:r>
              <a:rPr lang="en-US" sz="3200" b="0" i="0" dirty="0">
                <a:solidFill>
                  <a:srgbClr val="333333"/>
                </a:solidFill>
                <a:effectLst/>
                <a:latin typeface="Georgia" panose="02040502050405020303" pitchFamily="18" charset="0"/>
              </a:rPr>
              <a:t>"What evolved for me had to do with pouring paint and staining paint.   It's a kind of marrying the paint into the woof and weave of the canvas itself, so that they become one and the same."</a:t>
            </a:r>
            <a:endParaRPr lang="en-US" sz="3200" dirty="0"/>
          </a:p>
        </p:txBody>
      </p:sp>
    </p:spTree>
    <p:extLst>
      <p:ext uri="{BB962C8B-B14F-4D97-AF65-F5344CB8AC3E}">
        <p14:creationId xmlns:p14="http://schemas.microsoft.com/office/powerpoint/2010/main" val="500227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1659-8813-C251-AF70-8A48969FE5A4}"/>
              </a:ext>
            </a:extLst>
          </p:cNvPr>
          <p:cNvSpPr>
            <a:spLocks noGrp="1"/>
          </p:cNvSpPr>
          <p:nvPr>
            <p:ph type="title"/>
          </p:nvPr>
        </p:nvSpPr>
        <p:spPr>
          <a:xfrm>
            <a:off x="250522" y="365125"/>
            <a:ext cx="3923518" cy="1325563"/>
          </a:xfrm>
        </p:spPr>
        <p:txBody>
          <a:bodyPr/>
          <a:lstStyle/>
          <a:p>
            <a:pPr algn="ctr"/>
            <a:r>
              <a:rPr lang="en-US" b="1" i="1" dirty="0"/>
              <a:t>Canyon</a:t>
            </a:r>
            <a:r>
              <a:rPr lang="en-US" b="1" dirty="0"/>
              <a:t> (1965)</a:t>
            </a:r>
            <a:endParaRPr lang="en-US" b="1" i="1" dirty="0"/>
          </a:p>
        </p:txBody>
      </p:sp>
      <p:sp>
        <p:nvSpPr>
          <p:cNvPr id="3" name="Content Placeholder 2">
            <a:extLst>
              <a:ext uri="{FF2B5EF4-FFF2-40B4-BE49-F238E27FC236}">
                <a16:creationId xmlns:a16="http://schemas.microsoft.com/office/drawing/2014/main" id="{0AC86813-8299-95EF-53B6-1A1FB0AB09EF}"/>
              </a:ext>
            </a:extLst>
          </p:cNvPr>
          <p:cNvSpPr>
            <a:spLocks noGrp="1"/>
          </p:cNvSpPr>
          <p:nvPr>
            <p:ph idx="1"/>
          </p:nvPr>
        </p:nvSpPr>
        <p:spPr>
          <a:xfrm>
            <a:off x="162840" y="1690688"/>
            <a:ext cx="4011200" cy="5032375"/>
          </a:xfrm>
        </p:spPr>
        <p:txBody>
          <a:bodyPr>
            <a:noAutofit/>
          </a:bodyPr>
          <a:lstStyle/>
          <a:p>
            <a:pPr marL="0" indent="0">
              <a:buNone/>
            </a:pPr>
            <a:r>
              <a:rPr lang="en-US" b="0" i="0" dirty="0">
                <a:solidFill>
                  <a:srgbClr val="202122"/>
                </a:solidFill>
                <a:effectLst/>
                <a:latin typeface="Arial" panose="020B0604020202020204" pitchFamily="34" charset="0"/>
              </a:rPr>
              <a:t>“A really good picture looks as if it's happened at once. It's an immediate image. For my own work…[I try] to produce one really beautiful wrist motion that is synchronized with your head and heart, and you have it, and therefore it looks as if it were born in a minute.”</a:t>
            </a:r>
          </a:p>
          <a:p>
            <a:endParaRPr lang="en-US" dirty="0"/>
          </a:p>
        </p:txBody>
      </p:sp>
      <p:pic>
        <p:nvPicPr>
          <p:cNvPr id="6146" name="Picture 2" descr="Collection item 2001.003.0001">
            <a:extLst>
              <a:ext uri="{FF2B5EF4-FFF2-40B4-BE49-F238E27FC236}">
                <a16:creationId xmlns:a16="http://schemas.microsoft.com/office/drawing/2014/main" id="{10ED25A3-2798-C3EE-EE18-C6EDF16D3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0"/>
            <a:ext cx="786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251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95A7-7B64-0905-CE02-B2B0398607FB}"/>
              </a:ext>
            </a:extLst>
          </p:cNvPr>
          <p:cNvSpPr>
            <a:spLocks noGrp="1"/>
          </p:cNvSpPr>
          <p:nvPr>
            <p:ph type="title"/>
          </p:nvPr>
        </p:nvSpPr>
        <p:spPr>
          <a:xfrm>
            <a:off x="0" y="289969"/>
            <a:ext cx="12192000" cy="1325563"/>
          </a:xfrm>
        </p:spPr>
        <p:txBody>
          <a:bodyPr>
            <a:normAutofit/>
          </a:bodyPr>
          <a:lstStyle/>
          <a:p>
            <a:pPr algn="ctr"/>
            <a:r>
              <a:rPr lang="en-US" sz="4200" b="1" dirty="0"/>
              <a:t>L-R: Joan Mitchell, Helen Frankenthaler, Grace Hartigan</a:t>
            </a:r>
          </a:p>
        </p:txBody>
      </p:sp>
      <p:pic>
        <p:nvPicPr>
          <p:cNvPr id="11268" name="Picture 4" descr="Painted Over | Brunswick">
            <a:extLst>
              <a:ext uri="{FF2B5EF4-FFF2-40B4-BE49-F238E27FC236}">
                <a16:creationId xmlns:a16="http://schemas.microsoft.com/office/drawing/2014/main" id="{D67CD956-D3B9-7E32-0AD8-6CC7F1CC5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468" y="1427968"/>
            <a:ext cx="9464110" cy="532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92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94EF-2B78-71F3-0AFE-4CFD10AD97F3}"/>
              </a:ext>
            </a:extLst>
          </p:cNvPr>
          <p:cNvSpPr>
            <a:spLocks noGrp="1"/>
          </p:cNvSpPr>
          <p:nvPr>
            <p:ph type="title"/>
          </p:nvPr>
        </p:nvSpPr>
        <p:spPr>
          <a:xfrm>
            <a:off x="1424510" y="153280"/>
            <a:ext cx="1566797" cy="1325563"/>
          </a:xfrm>
        </p:spPr>
        <p:txBody>
          <a:bodyPr>
            <a:normAutofit/>
          </a:bodyPr>
          <a:lstStyle/>
          <a:p>
            <a:pPr algn="ctr"/>
            <a:r>
              <a:rPr lang="en-US" sz="5000" b="1" dirty="0"/>
              <a:t>1994</a:t>
            </a:r>
          </a:p>
        </p:txBody>
      </p:sp>
      <p:pic>
        <p:nvPicPr>
          <p:cNvPr id="21506" name="Picture 2" descr="Stephen M. DuBrul, Jr. (1929-2012) - husband of Helen Frankenthaler">
            <a:extLst>
              <a:ext uri="{FF2B5EF4-FFF2-40B4-BE49-F238E27FC236}">
                <a16:creationId xmlns:a16="http://schemas.microsoft.com/office/drawing/2014/main" id="{AAC669CF-41A9-8DBC-3A5E-169FD1EFE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0" y="1270152"/>
            <a:ext cx="4317696" cy="431769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Abstract painter Helen Frankenthaler dies at 83">
            <a:extLst>
              <a:ext uri="{FF2B5EF4-FFF2-40B4-BE49-F238E27FC236}">
                <a16:creationId xmlns:a16="http://schemas.microsoft.com/office/drawing/2014/main" id="{AEA6E067-9B29-9039-949F-F6C14F9C0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487" y="21921"/>
            <a:ext cx="587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98C9E5E-5FD8-52B1-9B19-A11F1BCB54AE}"/>
              </a:ext>
            </a:extLst>
          </p:cNvPr>
          <p:cNvSpPr txBox="1">
            <a:spLocks/>
          </p:cNvSpPr>
          <p:nvPr/>
        </p:nvSpPr>
        <p:spPr>
          <a:xfrm>
            <a:off x="4746690" y="5804606"/>
            <a:ext cx="1566797" cy="884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t>2001</a:t>
            </a:r>
          </a:p>
        </p:txBody>
      </p:sp>
      <p:sp>
        <p:nvSpPr>
          <p:cNvPr id="8" name="TextBox 7">
            <a:extLst>
              <a:ext uri="{FF2B5EF4-FFF2-40B4-BE49-F238E27FC236}">
                <a16:creationId xmlns:a16="http://schemas.microsoft.com/office/drawing/2014/main" id="{BF1DE0D2-3498-BC5C-B8DC-B47850C2B649}"/>
              </a:ext>
            </a:extLst>
          </p:cNvPr>
          <p:cNvSpPr txBox="1"/>
          <p:nvPr/>
        </p:nvSpPr>
        <p:spPr>
          <a:xfrm>
            <a:off x="0" y="5722431"/>
            <a:ext cx="4366756" cy="892552"/>
          </a:xfrm>
          <a:prstGeom prst="rect">
            <a:avLst/>
          </a:prstGeom>
          <a:noFill/>
        </p:spPr>
        <p:txBody>
          <a:bodyPr wrap="square">
            <a:spAutoFit/>
          </a:bodyPr>
          <a:lstStyle/>
          <a:p>
            <a:pPr algn="ctr"/>
            <a:r>
              <a:rPr lang="en-US" sz="2600" b="1" i="0" dirty="0">
                <a:solidFill>
                  <a:srgbClr val="333333"/>
                </a:solidFill>
                <a:effectLst/>
                <a:latin typeface="Open Sans" panose="020B0606030504020204" pitchFamily="34" charset="0"/>
              </a:rPr>
              <a:t>Stephen M. </a:t>
            </a:r>
            <a:r>
              <a:rPr lang="en-US" sz="2600" b="1" i="0" dirty="0" err="1">
                <a:solidFill>
                  <a:srgbClr val="333333"/>
                </a:solidFill>
                <a:effectLst/>
                <a:latin typeface="Open Sans" panose="020B0606030504020204" pitchFamily="34" charset="0"/>
              </a:rPr>
              <a:t>DuBrul</a:t>
            </a:r>
            <a:r>
              <a:rPr lang="en-US" sz="2600" b="1" i="0" dirty="0">
                <a:solidFill>
                  <a:srgbClr val="333333"/>
                </a:solidFill>
                <a:effectLst/>
                <a:latin typeface="Open Sans" panose="020B0606030504020204" pitchFamily="34" charset="0"/>
              </a:rPr>
              <a:t>, Jr. (1929-2012)</a:t>
            </a:r>
          </a:p>
        </p:txBody>
      </p:sp>
    </p:spTree>
    <p:extLst>
      <p:ext uri="{BB962C8B-B14F-4D97-AF65-F5344CB8AC3E}">
        <p14:creationId xmlns:p14="http://schemas.microsoft.com/office/powerpoint/2010/main" val="178057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CB58A-419D-E575-EC1C-E6A352B5DBED}"/>
              </a:ext>
            </a:extLst>
          </p:cNvPr>
          <p:cNvSpPr>
            <a:spLocks noGrp="1"/>
          </p:cNvSpPr>
          <p:nvPr>
            <p:ph type="title"/>
          </p:nvPr>
        </p:nvSpPr>
        <p:spPr>
          <a:xfrm>
            <a:off x="838199" y="365125"/>
            <a:ext cx="6051115" cy="1325563"/>
          </a:xfrm>
        </p:spPr>
        <p:txBody>
          <a:bodyPr>
            <a:normAutofit/>
          </a:bodyPr>
          <a:lstStyle/>
          <a:p>
            <a:pPr algn="ctr"/>
            <a:r>
              <a:rPr lang="en-US" sz="5000" b="1" dirty="0"/>
              <a:t>2011</a:t>
            </a:r>
          </a:p>
        </p:txBody>
      </p:sp>
      <p:sp>
        <p:nvSpPr>
          <p:cNvPr id="3" name="Content Placeholder 2">
            <a:extLst>
              <a:ext uri="{FF2B5EF4-FFF2-40B4-BE49-F238E27FC236}">
                <a16:creationId xmlns:a16="http://schemas.microsoft.com/office/drawing/2014/main" id="{9C0E04FE-FDB8-A40B-EF0B-A36B6B4784B0}"/>
              </a:ext>
            </a:extLst>
          </p:cNvPr>
          <p:cNvSpPr>
            <a:spLocks noGrp="1"/>
          </p:cNvSpPr>
          <p:nvPr>
            <p:ph idx="4294967295"/>
          </p:nvPr>
        </p:nvSpPr>
        <p:spPr>
          <a:xfrm>
            <a:off x="526093" y="2506662"/>
            <a:ext cx="6926893" cy="4351338"/>
          </a:xfrm>
        </p:spPr>
        <p:txBody>
          <a:bodyPr>
            <a:noAutofit/>
          </a:bodyPr>
          <a:lstStyle/>
          <a:p>
            <a:pPr marL="0" indent="0" algn="l">
              <a:buNone/>
            </a:pPr>
            <a:r>
              <a:rPr lang="en-US" sz="3800" b="1" i="0" dirty="0">
                <a:solidFill>
                  <a:srgbClr val="000000"/>
                </a:solidFill>
                <a:effectLst/>
                <a:latin typeface="AvenirLTW01-35LightObli"/>
              </a:rPr>
              <a:t>“There are no rules... that is how art is born, that is how breakthroughs happen. </a:t>
            </a:r>
          </a:p>
          <a:p>
            <a:pPr marL="0" indent="0" algn="l">
              <a:buNone/>
            </a:pPr>
            <a:r>
              <a:rPr lang="en-US" sz="3800" b="1" i="0" dirty="0">
                <a:solidFill>
                  <a:srgbClr val="000000"/>
                </a:solidFill>
                <a:effectLst/>
                <a:latin typeface="AvenirLTW01-35LightObli"/>
              </a:rPr>
              <a:t>Go against the rules or ignore the rules, that is what invention is about.” </a:t>
            </a:r>
          </a:p>
          <a:p>
            <a:pPr marL="0" indent="0" algn="l">
              <a:buNone/>
            </a:pPr>
            <a:r>
              <a:rPr lang="en-US" sz="3800" b="1" i="0" dirty="0">
                <a:solidFill>
                  <a:srgbClr val="000000"/>
                </a:solidFill>
                <a:effectLst/>
                <a:latin typeface="Proxima N W01 Reg"/>
              </a:rPr>
              <a:t>                        Helen Frankenthaler</a:t>
            </a:r>
          </a:p>
          <a:p>
            <a:pPr marL="0" indent="0">
              <a:buNone/>
            </a:pPr>
            <a:endParaRPr lang="en-US" sz="3800" b="1" dirty="0"/>
          </a:p>
        </p:txBody>
      </p:sp>
      <p:pic>
        <p:nvPicPr>
          <p:cNvPr id="22530" name="Picture 2" descr="Helen Frankenthaler, abstract painter, dies at 83 | Taiwan News |  2011-12-30 00:00:00">
            <a:extLst>
              <a:ext uri="{FF2B5EF4-FFF2-40B4-BE49-F238E27FC236}">
                <a16:creationId xmlns:a16="http://schemas.microsoft.com/office/drawing/2014/main" id="{D2C78C7B-3CC9-9F91-02CF-3D0878E29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5" y="0"/>
            <a:ext cx="4587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6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ew York Architecture Images- Metropolitan Museum of Art">
            <a:extLst>
              <a:ext uri="{FF2B5EF4-FFF2-40B4-BE49-F238E27FC236}">
                <a16:creationId xmlns:a16="http://schemas.microsoft.com/office/drawing/2014/main" id="{50B5477E-B76E-BC43-9384-B30906D79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597"/>
            <a:ext cx="6705600" cy="4385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Upper East Side-New York City Streets Map - street location maps of NYC  sights, museums, shopping, tours, arts and theatres from… | Upper east side,  Map, Street map">
            <a:extLst>
              <a:ext uri="{FF2B5EF4-FFF2-40B4-BE49-F238E27FC236}">
                <a16:creationId xmlns:a16="http://schemas.microsoft.com/office/drawing/2014/main" id="{EAD60BC8-663C-EA65-96DD-FAF7A21D8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0C73E91-9F43-4E88-1EFC-15E4A7818409}"/>
              </a:ext>
            </a:extLst>
          </p:cNvPr>
          <p:cNvSpPr>
            <a:spLocks noGrp="1"/>
          </p:cNvSpPr>
          <p:nvPr>
            <p:ph type="title"/>
          </p:nvPr>
        </p:nvSpPr>
        <p:spPr>
          <a:xfrm>
            <a:off x="823064" y="165034"/>
            <a:ext cx="4801122" cy="1325563"/>
          </a:xfrm>
        </p:spPr>
        <p:txBody>
          <a:bodyPr>
            <a:normAutofit/>
          </a:bodyPr>
          <a:lstStyle/>
          <a:p>
            <a:pPr algn="ctr"/>
            <a:r>
              <a:rPr lang="en-US" sz="5000" b="1" dirty="0"/>
              <a:t>Childhood</a:t>
            </a:r>
          </a:p>
        </p:txBody>
      </p:sp>
    </p:spTree>
    <p:extLst>
      <p:ext uri="{BB962C8B-B14F-4D97-AF65-F5344CB8AC3E}">
        <p14:creationId xmlns:p14="http://schemas.microsoft.com/office/powerpoint/2010/main" val="383779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9E94-DC8E-F5FA-7C4B-BA41D693D738}"/>
              </a:ext>
            </a:extLst>
          </p:cNvPr>
          <p:cNvSpPr>
            <a:spLocks noGrp="1"/>
          </p:cNvSpPr>
          <p:nvPr>
            <p:ph type="title"/>
          </p:nvPr>
        </p:nvSpPr>
        <p:spPr>
          <a:xfrm>
            <a:off x="838200" y="365126"/>
            <a:ext cx="10515600" cy="1075368"/>
          </a:xfrm>
        </p:spPr>
        <p:txBody>
          <a:bodyPr>
            <a:normAutofit/>
          </a:bodyPr>
          <a:lstStyle/>
          <a:p>
            <a:pPr algn="ctr"/>
            <a:r>
              <a:rPr lang="en-US" sz="5000" b="1" dirty="0"/>
              <a:t>Early Schooling</a:t>
            </a:r>
          </a:p>
        </p:txBody>
      </p:sp>
      <p:pic>
        <p:nvPicPr>
          <p:cNvPr id="15364" name="Picture 4" descr="Dad who wrote letter to Brearley about race focus: 'Someone had to'">
            <a:extLst>
              <a:ext uri="{FF2B5EF4-FFF2-40B4-BE49-F238E27FC236}">
                <a16:creationId xmlns:a16="http://schemas.microsoft.com/office/drawing/2014/main" id="{9983C5D0-04B3-45DC-56D5-78927287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147" y="1571364"/>
            <a:ext cx="7937706" cy="5286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Brearley School">
            <a:extLst>
              <a:ext uri="{FF2B5EF4-FFF2-40B4-BE49-F238E27FC236}">
                <a16:creationId xmlns:a16="http://schemas.microsoft.com/office/drawing/2014/main" id="{71C11AF1-3FEA-FECF-B437-ADB62F164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452" y="1440494"/>
            <a:ext cx="205740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664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6AD9-8486-0972-CC5B-8EEA30B439B2}"/>
              </a:ext>
            </a:extLst>
          </p:cNvPr>
          <p:cNvSpPr>
            <a:spLocks noGrp="1"/>
          </p:cNvSpPr>
          <p:nvPr>
            <p:ph type="title"/>
          </p:nvPr>
        </p:nvSpPr>
        <p:spPr>
          <a:xfrm>
            <a:off x="5306338" y="453134"/>
            <a:ext cx="1579323" cy="1325563"/>
          </a:xfrm>
        </p:spPr>
        <p:txBody>
          <a:bodyPr>
            <a:normAutofit/>
          </a:bodyPr>
          <a:lstStyle/>
          <a:p>
            <a:pPr algn="ctr"/>
            <a:r>
              <a:rPr lang="en-US" sz="5000" b="1" dirty="0"/>
              <a:t>1940</a:t>
            </a:r>
          </a:p>
        </p:txBody>
      </p:sp>
      <p:pic>
        <p:nvPicPr>
          <p:cNvPr id="4" name="Picture 2" descr="Alfred FRANKENTHALER (born September 24, 1881), American justice, State  Supreme Court | World Biographical Encyclopedia">
            <a:extLst>
              <a:ext uri="{FF2B5EF4-FFF2-40B4-BE49-F238E27FC236}">
                <a16:creationId xmlns:a16="http://schemas.microsoft.com/office/drawing/2014/main" id="{9C6D1A00-1C30-3F0D-E8FA-A194A98CA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6379"/>
            <a:ext cx="4991622" cy="4991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culty at NYC's Dalton School issues 8-page anti-racism manifesto">
            <a:extLst>
              <a:ext uri="{FF2B5EF4-FFF2-40B4-BE49-F238E27FC236}">
                <a16:creationId xmlns:a16="http://schemas.microsoft.com/office/drawing/2014/main" id="{4B610FFE-7BCA-7B94-7C95-7D5B8AC61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394" y="1866379"/>
            <a:ext cx="6846606" cy="499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1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7191-55ED-4E17-3007-05056DA4D721}"/>
              </a:ext>
            </a:extLst>
          </p:cNvPr>
          <p:cNvSpPr>
            <a:spLocks noGrp="1"/>
          </p:cNvSpPr>
          <p:nvPr>
            <p:ph type="title"/>
          </p:nvPr>
        </p:nvSpPr>
        <p:spPr>
          <a:xfrm>
            <a:off x="275573" y="365125"/>
            <a:ext cx="5999967" cy="1325563"/>
          </a:xfrm>
        </p:spPr>
        <p:txBody>
          <a:bodyPr>
            <a:normAutofit/>
          </a:bodyPr>
          <a:lstStyle/>
          <a:p>
            <a:pPr algn="ctr"/>
            <a:r>
              <a:rPr lang="en-US" sz="5000" b="1" dirty="0"/>
              <a:t>Ruffino Tamayo</a:t>
            </a:r>
          </a:p>
        </p:txBody>
      </p:sp>
      <p:pic>
        <p:nvPicPr>
          <p:cNvPr id="17416" name="Picture 8" descr="Portraits — The Irving Penn Foundation">
            <a:extLst>
              <a:ext uri="{FF2B5EF4-FFF2-40B4-BE49-F238E27FC236}">
                <a16:creationId xmlns:a16="http://schemas.microsoft.com/office/drawing/2014/main" id="{85A6FC74-628E-3A76-71F3-5594474D7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037" y="0"/>
            <a:ext cx="55419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Oil on canvas of a New York skyline from a terrace.">
            <a:extLst>
              <a:ext uri="{FF2B5EF4-FFF2-40B4-BE49-F238E27FC236}">
                <a16:creationId xmlns:a16="http://schemas.microsoft.com/office/drawing/2014/main" id="{DFC595F6-C6F4-8CD8-6F7D-7C21CBEEE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60" y="2187625"/>
            <a:ext cx="6375748" cy="37032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84B5E9-B0E7-1141-6731-2842F70DE8B2}"/>
              </a:ext>
            </a:extLst>
          </p:cNvPr>
          <p:cNvSpPr txBox="1"/>
          <p:nvPr/>
        </p:nvSpPr>
        <p:spPr>
          <a:xfrm>
            <a:off x="115224" y="5956922"/>
            <a:ext cx="6395820" cy="861774"/>
          </a:xfrm>
          <a:prstGeom prst="rect">
            <a:avLst/>
          </a:prstGeom>
          <a:noFill/>
        </p:spPr>
        <p:txBody>
          <a:bodyPr wrap="square">
            <a:spAutoFit/>
          </a:bodyPr>
          <a:lstStyle/>
          <a:p>
            <a:r>
              <a:rPr lang="en-US" sz="2500" b="0" i="1" dirty="0">
                <a:solidFill>
                  <a:srgbClr val="777777"/>
                </a:solidFill>
                <a:effectLst/>
                <a:latin typeface="Roboto" panose="02000000000000000000" pitchFamily="2" charset="0"/>
              </a:rPr>
              <a:t>New York Seen from the Terrace [Nueva York </a:t>
            </a:r>
            <a:r>
              <a:rPr lang="en-US" sz="2500" b="0" i="1" dirty="0" err="1">
                <a:solidFill>
                  <a:srgbClr val="777777"/>
                </a:solidFill>
                <a:effectLst/>
                <a:latin typeface="Roboto" panose="02000000000000000000" pitchFamily="2" charset="0"/>
              </a:rPr>
              <a:t>desde</a:t>
            </a:r>
            <a:r>
              <a:rPr lang="en-US" sz="2500" b="0" i="1" dirty="0">
                <a:solidFill>
                  <a:srgbClr val="777777"/>
                </a:solidFill>
                <a:effectLst/>
                <a:latin typeface="Roboto" panose="02000000000000000000" pitchFamily="2" charset="0"/>
              </a:rPr>
              <a:t> la </a:t>
            </a:r>
            <a:r>
              <a:rPr lang="en-US" sz="2500" b="0" i="1" dirty="0" err="1">
                <a:solidFill>
                  <a:srgbClr val="777777"/>
                </a:solidFill>
                <a:effectLst/>
                <a:latin typeface="Roboto" panose="02000000000000000000" pitchFamily="2" charset="0"/>
              </a:rPr>
              <a:t>terraza</a:t>
            </a:r>
            <a:r>
              <a:rPr lang="en-US" sz="2500" b="0" i="1" dirty="0">
                <a:solidFill>
                  <a:srgbClr val="777777"/>
                </a:solidFill>
                <a:effectLst/>
                <a:latin typeface="Roboto" panose="02000000000000000000" pitchFamily="2" charset="0"/>
              </a:rPr>
              <a:t>]</a:t>
            </a:r>
            <a:r>
              <a:rPr lang="en-US" sz="2500" b="0" i="0" dirty="0">
                <a:solidFill>
                  <a:srgbClr val="777777"/>
                </a:solidFill>
                <a:effectLst/>
                <a:latin typeface="Roboto" panose="02000000000000000000" pitchFamily="2" charset="0"/>
              </a:rPr>
              <a:t>, 1937</a:t>
            </a:r>
            <a:endParaRPr lang="en-US" sz="2500" dirty="0"/>
          </a:p>
        </p:txBody>
      </p:sp>
    </p:spTree>
    <p:extLst>
      <p:ext uri="{BB962C8B-B14F-4D97-AF65-F5344CB8AC3E}">
        <p14:creationId xmlns:p14="http://schemas.microsoft.com/office/powerpoint/2010/main" val="3438751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FAD5-91CF-2507-6518-1710648A4C9C}"/>
              </a:ext>
            </a:extLst>
          </p:cNvPr>
          <p:cNvSpPr>
            <a:spLocks noGrp="1"/>
          </p:cNvSpPr>
          <p:nvPr>
            <p:ph type="title"/>
          </p:nvPr>
        </p:nvSpPr>
        <p:spPr>
          <a:xfrm>
            <a:off x="4445000" y="365126"/>
            <a:ext cx="7642616" cy="787270"/>
          </a:xfrm>
        </p:spPr>
        <p:txBody>
          <a:bodyPr>
            <a:noAutofit/>
          </a:bodyPr>
          <a:lstStyle/>
          <a:p>
            <a:pPr algn="ctr"/>
            <a:r>
              <a:rPr lang="en-US" sz="5000" b="1" dirty="0"/>
              <a:t>1949: Bennington College, VT</a:t>
            </a:r>
          </a:p>
        </p:txBody>
      </p:sp>
      <p:pic>
        <p:nvPicPr>
          <p:cNvPr id="4098" name="Picture 2" descr="Review: &quot;Fierce Poise,&quot; on Helen Frankenthaler and the 1950s - Los Angeles  Times">
            <a:extLst>
              <a:ext uri="{FF2B5EF4-FFF2-40B4-BE49-F238E27FC236}">
                <a16:creationId xmlns:a16="http://schemas.microsoft.com/office/drawing/2014/main" id="{D91B3C58-8B4E-AFF4-1267-4B29F097C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45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ul Feeley">
            <a:extLst>
              <a:ext uri="{FF2B5EF4-FFF2-40B4-BE49-F238E27FC236}">
                <a16:creationId xmlns:a16="http://schemas.microsoft.com/office/drawing/2014/main" id="{C11E9817-0754-CA03-E341-EE3A2E2C7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522" y="1252603"/>
            <a:ext cx="7369480" cy="560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9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3E56-E213-A402-04F0-DCE9E43FA563}"/>
              </a:ext>
            </a:extLst>
          </p:cNvPr>
          <p:cNvSpPr>
            <a:spLocks noGrp="1"/>
          </p:cNvSpPr>
          <p:nvPr>
            <p:ph type="title"/>
          </p:nvPr>
        </p:nvSpPr>
        <p:spPr>
          <a:xfrm>
            <a:off x="8230160" y="2834003"/>
            <a:ext cx="3961840" cy="1189992"/>
          </a:xfrm>
        </p:spPr>
        <p:txBody>
          <a:bodyPr>
            <a:noAutofit/>
          </a:bodyPr>
          <a:lstStyle/>
          <a:p>
            <a:pPr algn="ctr"/>
            <a:r>
              <a:rPr lang="en-US" sz="4600" b="1" dirty="0"/>
              <a:t>Hans Hofmann School of Fine Arts, Provincetown, summer 1950</a:t>
            </a:r>
          </a:p>
        </p:txBody>
      </p:sp>
      <p:pic>
        <p:nvPicPr>
          <p:cNvPr id="5" name="Picture 4">
            <a:extLst>
              <a:ext uri="{FF2B5EF4-FFF2-40B4-BE49-F238E27FC236}">
                <a16:creationId xmlns:a16="http://schemas.microsoft.com/office/drawing/2014/main" id="{3F183069-FE5F-956C-A1E6-B0DA029D0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279"/>
            <a:ext cx="8230160" cy="5987441"/>
          </a:xfrm>
          <a:prstGeom prst="rect">
            <a:avLst/>
          </a:prstGeom>
        </p:spPr>
      </p:pic>
    </p:spTree>
    <p:extLst>
      <p:ext uri="{BB962C8B-B14F-4D97-AF65-F5344CB8AC3E}">
        <p14:creationId xmlns:p14="http://schemas.microsoft.com/office/powerpoint/2010/main" val="103396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F9F8-0657-FCE5-ADA6-8A85EF7E74F9}"/>
              </a:ext>
            </a:extLst>
          </p:cNvPr>
          <p:cNvSpPr>
            <a:spLocks noGrp="1"/>
          </p:cNvSpPr>
          <p:nvPr>
            <p:ph type="title"/>
          </p:nvPr>
        </p:nvSpPr>
        <p:spPr>
          <a:xfrm>
            <a:off x="838199" y="0"/>
            <a:ext cx="10515600" cy="1325563"/>
          </a:xfrm>
        </p:spPr>
        <p:txBody>
          <a:bodyPr>
            <a:normAutofit/>
          </a:bodyPr>
          <a:lstStyle/>
          <a:p>
            <a:pPr algn="ctr"/>
            <a:r>
              <a:rPr lang="en-US" sz="5000" b="1" i="1" dirty="0"/>
              <a:t>The Jugglers</a:t>
            </a:r>
          </a:p>
        </p:txBody>
      </p:sp>
      <p:pic>
        <p:nvPicPr>
          <p:cNvPr id="1026" name="Picture 2" descr="image">
            <a:extLst>
              <a:ext uri="{FF2B5EF4-FFF2-40B4-BE49-F238E27FC236}">
                <a16:creationId xmlns:a16="http://schemas.microsoft.com/office/drawing/2014/main" id="{DF2AD1A5-892D-E605-9265-F2342B925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57" y="1102290"/>
            <a:ext cx="10977884" cy="575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711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2805</Words>
  <Application>Microsoft Office PowerPoint</Application>
  <PresentationFormat>Widescreen</PresentationFormat>
  <Paragraphs>197</Paragraphs>
  <Slides>28</Slides>
  <Notes>28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Arial</vt:lpstr>
      <vt:lpstr>Ave-Book</vt:lpstr>
      <vt:lpstr>AvenirLTW01-35LightObli</vt:lpstr>
      <vt:lpstr>BentonGothic</vt:lpstr>
      <vt:lpstr>Calibri</vt:lpstr>
      <vt:lpstr>Calibri Light</vt:lpstr>
      <vt:lpstr>fira-sans</vt:lpstr>
      <vt:lpstr>Galliard</vt:lpstr>
      <vt:lpstr>Georgia</vt:lpstr>
      <vt:lpstr>Georgia Pro</vt:lpstr>
      <vt:lpstr>Graphik</vt:lpstr>
      <vt:lpstr>helvetica</vt:lpstr>
      <vt:lpstr>Lato</vt:lpstr>
      <vt:lpstr>minion-pro</vt:lpstr>
      <vt:lpstr>Open Sans</vt:lpstr>
      <vt:lpstr>Proxima N W01 Reg</vt:lpstr>
      <vt:lpstr>Proxima N W01 Reg It</vt:lpstr>
      <vt:lpstr>Roboto</vt:lpstr>
      <vt:lpstr>TNYAdobeCaslonPro</vt:lpstr>
      <vt:lpstr>Office Theme</vt:lpstr>
      <vt:lpstr>Helen Frankenthaler:</vt:lpstr>
      <vt:lpstr>1928</vt:lpstr>
      <vt:lpstr>Childhood</vt:lpstr>
      <vt:lpstr>Early Schooling</vt:lpstr>
      <vt:lpstr>1940</vt:lpstr>
      <vt:lpstr>Ruffino Tamayo</vt:lpstr>
      <vt:lpstr>1949: Bennington College, VT</vt:lpstr>
      <vt:lpstr>Hans Hofmann School of Fine Arts, Provincetown, summer 1950</vt:lpstr>
      <vt:lpstr>The Jugglers</vt:lpstr>
      <vt:lpstr>1950</vt:lpstr>
      <vt:lpstr>Helen Frankenthaler (R.) &amp;                    friend Gaby Rodgers (L.)                         Beaux Arts Ball, Astor Hotel            New York (1950)</vt:lpstr>
      <vt:lpstr>Beach (1950)</vt:lpstr>
      <vt:lpstr>1950: Jackson Pollock</vt:lpstr>
      <vt:lpstr>Autumn Rhythm, Number 30, 1950 (1950)</vt:lpstr>
      <vt:lpstr>Krasner, Greenberg, Frankenthaler, &amp; Pollock (1951)</vt:lpstr>
      <vt:lpstr>1952 Soak Stain Technique</vt:lpstr>
      <vt:lpstr>Mountains and Sea (1952)</vt:lpstr>
      <vt:lpstr>Frankenthaler &amp; Motherwell 1957-1971</vt:lpstr>
      <vt:lpstr>Frankenthaler &amp; Motherwell honeymooning in France   (summer 1958)</vt:lpstr>
      <vt:lpstr>In Black and White (1960)</vt:lpstr>
      <vt:lpstr>1960: Color Field</vt:lpstr>
      <vt:lpstr>Provincetown</vt:lpstr>
      <vt:lpstr>Summer Scene: Provincetown (1961)</vt:lpstr>
      <vt:lpstr>Pink Lady (1963)</vt:lpstr>
      <vt:lpstr>Canyon (1965)</vt:lpstr>
      <vt:lpstr>L-R: Joan Mitchell, Helen Frankenthaler, Grace Hartigan</vt:lpstr>
      <vt:lpstr>1994</vt:lpstr>
      <vt:lpstr>2011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Helen Frankenthaler</dc:title>
  <dc:creator>Barbara Cruz</dc:creator>
  <cp:lastModifiedBy>Barbara Cruz</cp:lastModifiedBy>
  <cp:revision>23</cp:revision>
  <dcterms:created xsi:type="dcterms:W3CDTF">2022-06-20T15:00:40Z</dcterms:created>
  <dcterms:modified xsi:type="dcterms:W3CDTF">2022-06-28T15:49:22Z</dcterms:modified>
</cp:coreProperties>
</file>